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85" r:id="rId3"/>
    <p:sldId id="387" r:id="rId4"/>
    <p:sldId id="415" r:id="rId5"/>
    <p:sldId id="261" r:id="rId6"/>
    <p:sldId id="262" r:id="rId7"/>
    <p:sldId id="263" r:id="rId8"/>
    <p:sldId id="383" r:id="rId9"/>
    <p:sldId id="384" r:id="rId10"/>
    <p:sldId id="343" r:id="rId11"/>
    <p:sldId id="396" r:id="rId12"/>
    <p:sldId id="388" r:id="rId13"/>
    <p:sldId id="409" r:id="rId14"/>
    <p:sldId id="419" r:id="rId15"/>
    <p:sldId id="392" r:id="rId16"/>
    <p:sldId id="398" r:id="rId17"/>
    <p:sldId id="399" r:id="rId18"/>
    <p:sldId id="410" r:id="rId19"/>
    <p:sldId id="411" r:id="rId20"/>
    <p:sldId id="412" r:id="rId21"/>
    <p:sldId id="407" r:id="rId22"/>
    <p:sldId id="424" r:id="rId23"/>
    <p:sldId id="425" r:id="rId24"/>
    <p:sldId id="426" r:id="rId25"/>
    <p:sldId id="29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2805" autoAdjust="0"/>
  </p:normalViewPr>
  <p:slideViewPr>
    <p:cSldViewPr>
      <p:cViewPr varScale="1">
        <p:scale>
          <a:sx n="29" d="100"/>
          <a:sy n="29" d="100"/>
        </p:scale>
        <p:origin x="145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1" d="100"/>
          <a:sy n="71" d="100"/>
        </p:scale>
        <p:origin x="-27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CAFB19-41BE-4243-827D-926389B4580F}" type="datetimeFigureOut">
              <a:rPr lang="en-US" smtClean="0"/>
              <a:pPr/>
              <a:t>12/5/2018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BD228-6A5C-4033-BF48-29BE1EAE52B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D228-6A5C-4033-BF48-29BE1EAE52B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86BAF-3C44-4CC0-926A-5AE6BE7AFC4D}" type="slidenum">
              <a:rPr lang="en-US" smtClean="0"/>
              <a:pPr/>
              <a:t>13</a:t>
            </a:fld>
            <a:endParaRPr lang="en-US" dirty="0"/>
          </a:p>
        </p:txBody>
      </p:sp>
    </p:spTree>
    <p:extLst>
      <p:ext uri="{BB962C8B-B14F-4D97-AF65-F5344CB8AC3E}">
        <p14:creationId xmlns:p14="http://schemas.microsoft.com/office/powerpoint/2010/main" val="237678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66CD8D-691B-43AC-A227-5C0B367EC2B9}" type="slidenum">
              <a:rPr lang="en-US" altLang="en-US" smtClean="0"/>
              <a:pPr>
                <a:spcBef>
                  <a:spcPct val="0"/>
                </a:spcBef>
              </a:pPr>
              <a:t>14</a:t>
            </a:fld>
            <a:endParaRPr lang="en-US" altLang="en-US" dirty="0"/>
          </a:p>
        </p:txBody>
      </p:sp>
    </p:spTree>
    <p:extLst>
      <p:ext uri="{BB962C8B-B14F-4D97-AF65-F5344CB8AC3E}">
        <p14:creationId xmlns:p14="http://schemas.microsoft.com/office/powerpoint/2010/main" val="1311147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8207">
              <a:defRPr kumimoji="1" sz="2400">
                <a:solidFill>
                  <a:schemeClr val="tx1"/>
                </a:solidFill>
                <a:latin typeface="Times New Roman" pitchFamily="18" charset="0"/>
                <a:ea typeface="ＭＳ Ｐゴシック" charset="-128"/>
              </a:defRPr>
            </a:lvl1pPr>
            <a:lvl2pPr marL="729577" indent="-280607" defTabSz="918207">
              <a:defRPr kumimoji="1" sz="2400">
                <a:solidFill>
                  <a:schemeClr val="tx1"/>
                </a:solidFill>
                <a:latin typeface="Times New Roman" pitchFamily="18" charset="0"/>
                <a:ea typeface="ＭＳ Ｐゴシック" charset="-128"/>
              </a:defRPr>
            </a:lvl2pPr>
            <a:lvl3pPr marL="1122426" indent="-224485" defTabSz="918207">
              <a:defRPr kumimoji="1" sz="2400">
                <a:solidFill>
                  <a:schemeClr val="tx1"/>
                </a:solidFill>
                <a:latin typeface="Times New Roman" pitchFamily="18" charset="0"/>
                <a:ea typeface="ＭＳ Ｐゴシック" charset="-128"/>
              </a:defRPr>
            </a:lvl3pPr>
            <a:lvl4pPr marL="1571396" indent="-224485" defTabSz="918207">
              <a:defRPr kumimoji="1" sz="2400">
                <a:solidFill>
                  <a:schemeClr val="tx1"/>
                </a:solidFill>
                <a:latin typeface="Times New Roman" pitchFamily="18" charset="0"/>
                <a:ea typeface="ＭＳ Ｐゴシック" charset="-128"/>
              </a:defRPr>
            </a:lvl4pPr>
            <a:lvl5pPr marL="2020367" indent="-224485" defTabSz="918207">
              <a:defRPr kumimoji="1" sz="2400">
                <a:solidFill>
                  <a:schemeClr val="tx1"/>
                </a:solidFill>
                <a:latin typeface="Times New Roman" pitchFamily="18" charset="0"/>
                <a:ea typeface="ＭＳ Ｐゴシック" charset="-128"/>
              </a:defRPr>
            </a:lvl5pPr>
            <a:lvl6pPr marL="2469337" indent="-224485" defTabSz="918207"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18308" indent="-224485" defTabSz="918207"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367278" indent="-224485" defTabSz="918207"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16248" indent="-224485" defTabSz="918207"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fld id="{ACD2B421-7A81-4434-B722-CEAD8D90F8D0}" type="slidenum">
              <a:rPr kumimoji="0" lang="en-US" sz="1200"/>
              <a:pPr/>
              <a:t>15</a:t>
            </a:fld>
            <a:endParaRPr kumimoji="0" lang="en-US" sz="1200" dirty="0"/>
          </a:p>
        </p:txBody>
      </p:sp>
      <p:sp>
        <p:nvSpPr>
          <p:cNvPr id="24578" name="Rectangle 2"/>
          <p:cNvSpPr>
            <a:spLocks noGrp="1" noRot="1" noChangeAspect="1" noChangeArrowheads="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pitchFamily="34" charset="0"/>
                <a:ea typeface="ＭＳ Ｐゴシック" charset="-128"/>
              </a:rPr>
              <a:t>http://www.tennessean.com/story/news/crime/2015/06/23/vanderbilt-rape-case-timeline-of-investigation-and-case/29183041/</a:t>
            </a:r>
          </a:p>
          <a:p>
            <a:endParaRPr lang="en-US" dirty="0">
              <a:latin typeface="Arial" pitchFamily="34" charset="0"/>
              <a:ea typeface="ＭＳ Ｐゴシック" charset="-128"/>
            </a:endParaRPr>
          </a:p>
          <a:p>
            <a:endParaRPr lang="en-US" dirty="0">
              <a:latin typeface="Arial" pitchFamily="34"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BD228-6A5C-4033-BF48-29BE1EAE52BD}" type="slidenum">
              <a:rPr lang="en-US" smtClean="0"/>
              <a:pPr/>
              <a:t>16</a:t>
            </a:fld>
            <a:endParaRPr lang="en-US" dirty="0"/>
          </a:p>
        </p:txBody>
      </p:sp>
    </p:spTree>
    <p:extLst>
      <p:ext uri="{BB962C8B-B14F-4D97-AF65-F5344CB8AC3E}">
        <p14:creationId xmlns:p14="http://schemas.microsoft.com/office/powerpoint/2010/main" val="336450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BD228-6A5C-4033-BF48-29BE1EAE52BD}" type="slidenum">
              <a:rPr lang="en-US" smtClean="0"/>
              <a:pPr/>
              <a:t>17</a:t>
            </a:fld>
            <a:endParaRPr lang="en-US" dirty="0"/>
          </a:p>
        </p:txBody>
      </p:sp>
    </p:spTree>
    <p:extLst>
      <p:ext uri="{BB962C8B-B14F-4D97-AF65-F5344CB8AC3E}">
        <p14:creationId xmlns:p14="http://schemas.microsoft.com/office/powerpoint/2010/main" val="139543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51355F5C-8DAE-4E5C-A31D-6BC15575A023}" type="slidenum">
              <a:rPr lang="en-GB" smtClean="0"/>
              <a:pPr/>
              <a:t>19</a:t>
            </a:fld>
            <a:endParaRPr lang="en-GB" dirty="0"/>
          </a:p>
        </p:txBody>
      </p:sp>
    </p:spTree>
    <p:extLst>
      <p:ext uri="{BB962C8B-B14F-4D97-AF65-F5344CB8AC3E}">
        <p14:creationId xmlns:p14="http://schemas.microsoft.com/office/powerpoint/2010/main" val="3082095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D228-6A5C-4033-BF48-29BE1EAE52BD}"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4A32D-86DB-42BA-8AEE-227A0DB40119}" type="slidenum">
              <a:rPr lang="en-US" smtClean="0"/>
              <a:t>22</a:t>
            </a:fld>
            <a:endParaRPr lang="en-US" dirty="0"/>
          </a:p>
        </p:txBody>
      </p:sp>
    </p:spTree>
    <p:extLst>
      <p:ext uri="{BB962C8B-B14F-4D97-AF65-F5344CB8AC3E}">
        <p14:creationId xmlns:p14="http://schemas.microsoft.com/office/powerpoint/2010/main" val="2982835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D228-6A5C-4033-BF48-29BE1EAE52BD}" type="slidenum">
              <a:rPr lang="en-US" smtClean="0"/>
              <a:pPr/>
              <a:t>23</a:t>
            </a:fld>
            <a:endParaRPr lang="en-US" dirty="0"/>
          </a:p>
        </p:txBody>
      </p:sp>
    </p:spTree>
    <p:extLst>
      <p:ext uri="{BB962C8B-B14F-4D97-AF65-F5344CB8AC3E}">
        <p14:creationId xmlns:p14="http://schemas.microsoft.com/office/powerpoint/2010/main" val="271482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BD228-6A5C-4033-BF48-29BE1EAE52BD}" type="slidenum">
              <a:rPr lang="en-US" smtClean="0"/>
              <a:pPr/>
              <a:t>24</a:t>
            </a:fld>
            <a:endParaRPr lang="en-US" dirty="0"/>
          </a:p>
        </p:txBody>
      </p:sp>
    </p:spTree>
    <p:extLst>
      <p:ext uri="{BB962C8B-B14F-4D97-AF65-F5344CB8AC3E}">
        <p14:creationId xmlns:p14="http://schemas.microsoft.com/office/powerpoint/2010/main" val="283272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5C55418-5330-4485-A62F-5A45F57135CD}"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a:t>
            </a:r>
            <a:r>
              <a:rPr lang="en-US" baseline="0" dirty="0"/>
              <a:t> you!</a:t>
            </a:r>
            <a:endParaRPr lang="en-US" dirty="0"/>
          </a:p>
        </p:txBody>
      </p:sp>
      <p:sp>
        <p:nvSpPr>
          <p:cNvPr id="4" name="Slide Number Placeholder 3"/>
          <p:cNvSpPr>
            <a:spLocks noGrp="1"/>
          </p:cNvSpPr>
          <p:nvPr>
            <p:ph type="sldNum" sz="quarter" idx="10"/>
          </p:nvPr>
        </p:nvSpPr>
        <p:spPr/>
        <p:txBody>
          <a:bodyPr/>
          <a:lstStyle/>
          <a:p>
            <a:fld id="{06A681B2-4F0D-40F1-BD01-8899C57577E9}"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D228-6A5C-4033-BF48-29BE1EAE52BD}"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CBD228-6A5C-4033-BF48-29BE1EAE52BD}" type="slidenum">
              <a:rPr lang="en-US" smtClean="0"/>
              <a:pPr/>
              <a:t>6</a:t>
            </a:fld>
            <a:endParaRPr lang="en-US" dirty="0"/>
          </a:p>
        </p:txBody>
      </p:sp>
    </p:spTree>
    <p:extLst>
      <p:ext uri="{BB962C8B-B14F-4D97-AF65-F5344CB8AC3E}">
        <p14:creationId xmlns:p14="http://schemas.microsoft.com/office/powerpoint/2010/main" val="81084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ctr">
              <a:buNone/>
            </a:pPr>
            <a:r>
              <a:rPr lang="en-US" sz="1200" dirty="0">
                <a:solidFill>
                  <a:schemeClr val="accent1">
                    <a:lumMod val="50000"/>
                  </a:schemeClr>
                </a:solidFill>
                <a:latin typeface="Garamond" pitchFamily="18" charset="0"/>
              </a:rPr>
              <a:t> </a:t>
            </a:r>
          </a:p>
          <a:p>
            <a:endParaRPr lang="en-US" dirty="0"/>
          </a:p>
        </p:txBody>
      </p:sp>
      <p:sp>
        <p:nvSpPr>
          <p:cNvPr id="4" name="Slide Number Placeholder 3"/>
          <p:cNvSpPr>
            <a:spLocks noGrp="1"/>
          </p:cNvSpPr>
          <p:nvPr>
            <p:ph type="sldNum" sz="quarter" idx="10"/>
          </p:nvPr>
        </p:nvSpPr>
        <p:spPr/>
        <p:txBody>
          <a:bodyPr/>
          <a:lstStyle/>
          <a:p>
            <a:fld id="{97CBD228-6A5C-4033-BF48-29BE1EAE52BD}"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BD228-6A5C-4033-BF48-29BE1EAE52BD}" type="slidenum">
              <a:rPr lang="en-US" smtClean="0"/>
              <a:pPr/>
              <a:t>8</a:t>
            </a:fld>
            <a:endParaRPr lang="en-US" dirty="0"/>
          </a:p>
        </p:txBody>
      </p:sp>
    </p:spTree>
    <p:extLst>
      <p:ext uri="{BB962C8B-B14F-4D97-AF65-F5344CB8AC3E}">
        <p14:creationId xmlns:p14="http://schemas.microsoft.com/office/powerpoint/2010/main" val="49637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7CBD228-6A5C-4033-BF48-29BE1EAE52BD}"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BD228-6A5C-4033-BF48-29BE1EAE52BD}"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86BAF-3C44-4CC0-926A-5AE6BE7AFC4D}" type="slidenum">
              <a:rPr lang="en-US" smtClean="0"/>
              <a:pPr/>
              <a:t>12</a:t>
            </a:fld>
            <a:endParaRPr lang="en-US" dirty="0"/>
          </a:p>
        </p:txBody>
      </p:sp>
    </p:spTree>
    <p:extLst>
      <p:ext uri="{BB962C8B-B14F-4D97-AF65-F5344CB8AC3E}">
        <p14:creationId xmlns:p14="http://schemas.microsoft.com/office/powerpoint/2010/main" val="2376789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3FF19D4-FF66-4DE7-A142-957132766A91}" type="datetimeFigureOut">
              <a:rPr lang="en-US" smtClean="0"/>
              <a:pPr/>
              <a:t>12/5/2018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0885A12-6488-4DA3-AE56-2708355A70B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FF19D4-FF66-4DE7-A142-957132766A91}" type="datetimeFigureOut">
              <a:rPr lang="en-US" smtClean="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85A12-6488-4DA3-AE56-2708355A70B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FF19D4-FF66-4DE7-A142-957132766A91}" type="datetimeFigureOut">
              <a:rPr lang="en-US" smtClean="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85A12-6488-4DA3-AE56-2708355A70B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FF19D4-FF66-4DE7-A142-957132766A91}" type="datetimeFigureOut">
              <a:rPr lang="en-US" smtClean="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85A12-6488-4DA3-AE56-2708355A70B0}"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3FF19D4-FF66-4DE7-A142-957132766A91}" type="datetimeFigureOut">
              <a:rPr lang="en-US" smtClean="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85A12-6488-4DA3-AE56-2708355A70B0}"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3FF19D4-FF66-4DE7-A142-957132766A91}" type="datetimeFigureOut">
              <a:rPr lang="en-US" smtClean="0"/>
              <a:pPr/>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85A12-6488-4DA3-AE56-2708355A70B0}"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3FF19D4-FF66-4DE7-A142-957132766A91}" type="datetimeFigureOut">
              <a:rPr lang="en-US" smtClean="0"/>
              <a:pPr/>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885A12-6488-4DA3-AE56-2708355A70B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FF19D4-FF66-4DE7-A142-957132766A91}" type="datetimeFigureOut">
              <a:rPr lang="en-US" smtClean="0"/>
              <a:pPr/>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885A12-6488-4DA3-AE56-2708355A70B0}"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F19D4-FF66-4DE7-A142-957132766A91}" type="datetimeFigureOut">
              <a:rPr lang="en-US" smtClean="0"/>
              <a:pPr/>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885A12-6488-4DA3-AE56-2708355A70B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3FF19D4-FF66-4DE7-A142-957132766A91}" type="datetimeFigureOut">
              <a:rPr lang="en-US" smtClean="0"/>
              <a:pPr/>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85A12-6488-4DA3-AE56-2708355A70B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93FF19D4-FF66-4DE7-A142-957132766A91}" type="datetimeFigureOut">
              <a:rPr lang="en-US" smtClean="0"/>
              <a:pPr/>
              <a:t>12/5/2018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0885A12-6488-4DA3-AE56-2708355A70B0}"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3FF19D4-FF66-4DE7-A142-957132766A91}" type="datetimeFigureOut">
              <a:rPr lang="en-US" smtClean="0"/>
              <a:pPr/>
              <a:t>12/5/2018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0885A12-6488-4DA3-AE56-2708355A70B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w&amp;url=https://csusmhealth.wordpress.com/&amp;ei=UcomVcGRHMuggwSl5oDIBg&amp;psig=AFQjCNHNPPOY4KmVfwxoH9oFkurCY0-ziQ&amp;ust=142869191349158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rct=j&amp;q=&amp;esrc=s&amp;source=images&amp;cd=&amp;cad=rja&amp;uact=8&amp;ved=0CAcQjRw&amp;url=https://csusmhealth.wordpress.com/&amp;ei=UcomVcGRHMuggwSl5oDIBg&amp;psig=AFQjCNHNPPOY4KmVfwxoH9oFkurCY0-ziQ&amp;ust=142869191349158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819400"/>
            <a:ext cx="7543800" cy="991562"/>
          </a:xfrm>
        </p:spPr>
        <p:txBody>
          <a:bodyPr>
            <a:noAutofit/>
          </a:bodyPr>
          <a:lstStyle/>
          <a:p>
            <a:pPr algn="ctr"/>
            <a:r>
              <a:rPr lang="en-US" sz="3800" dirty="0">
                <a:solidFill>
                  <a:schemeClr val="tx1">
                    <a:lumMod val="65000"/>
                    <a:lumOff val="35000"/>
                  </a:schemeClr>
                </a:solidFill>
                <a:latin typeface="Century Schoolbook" pitchFamily="18" charset="0"/>
              </a:rPr>
              <a:t>Bystander Intervention</a:t>
            </a:r>
            <a:br>
              <a:rPr lang="en-US" sz="3800" dirty="0">
                <a:solidFill>
                  <a:schemeClr val="tx1">
                    <a:lumMod val="65000"/>
                    <a:lumOff val="35000"/>
                  </a:schemeClr>
                </a:solidFill>
                <a:latin typeface="Century Schoolbook" pitchFamily="18" charset="0"/>
              </a:rPr>
            </a:br>
            <a:endParaRPr lang="en-US" sz="3800" dirty="0">
              <a:solidFill>
                <a:schemeClr val="tx1">
                  <a:lumMod val="65000"/>
                  <a:lumOff val="35000"/>
                </a:schemeClr>
              </a:solidFill>
              <a:latin typeface="Century Schoolbook" pitchFamily="18" charset="0"/>
            </a:endParaRPr>
          </a:p>
        </p:txBody>
      </p:sp>
      <p:sp>
        <p:nvSpPr>
          <p:cNvPr id="3" name="Subtitle 2"/>
          <p:cNvSpPr>
            <a:spLocks noGrp="1"/>
          </p:cNvSpPr>
          <p:nvPr>
            <p:ph type="subTitle" idx="1"/>
          </p:nvPr>
        </p:nvSpPr>
        <p:spPr>
          <a:xfrm>
            <a:off x="609600" y="4114800"/>
            <a:ext cx="7772400" cy="1199704"/>
          </a:xfrm>
        </p:spPr>
        <p:txBody>
          <a:bodyPr>
            <a:normAutofit/>
          </a:bodyPr>
          <a:lstStyle/>
          <a:p>
            <a:pPr algn="ctr"/>
            <a:r>
              <a:rPr lang="en-US" sz="2800" dirty="0">
                <a:solidFill>
                  <a:schemeClr val="tx1">
                    <a:lumMod val="65000"/>
                    <a:lumOff val="35000"/>
                  </a:schemeClr>
                </a:solidFill>
                <a:latin typeface="Century Schoolbook" pitchFamily="18" charset="0"/>
              </a:rPr>
              <a:t>YOUR NAME HERE</a:t>
            </a:r>
          </a:p>
        </p:txBody>
      </p:sp>
      <p:pic>
        <p:nvPicPr>
          <p:cNvPr id="4" name="Picture 9" descr="CoalitionLogoNewRv4c"/>
          <p:cNvPicPr>
            <a:picLocks noChangeAspect="1" noChangeArrowheads="1"/>
          </p:cNvPicPr>
          <p:nvPr/>
        </p:nvPicPr>
        <p:blipFill>
          <a:blip r:embed="rId3" cstate="print"/>
          <a:srcRect/>
          <a:stretch>
            <a:fillRect/>
          </a:stretch>
        </p:blipFill>
        <p:spPr bwMode="auto">
          <a:xfrm>
            <a:off x="990600" y="304800"/>
            <a:ext cx="7086600" cy="170562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defRPr/>
            </a:pPr>
            <a:r>
              <a:rPr lang="en-US" sz="2800" dirty="0">
                <a:solidFill>
                  <a:schemeClr val="accent1">
                    <a:lumMod val="50000"/>
                  </a:schemeClr>
                </a:solidFill>
                <a:latin typeface="Garamond" pitchFamily="18" charset="0"/>
              </a:rPr>
              <a:t>Sexism – discrimination based on sex; belief that one sex (male or cisgender) is superior</a:t>
            </a:r>
          </a:p>
          <a:p>
            <a:pPr>
              <a:lnSpc>
                <a:spcPct val="80000"/>
              </a:lnSpc>
              <a:defRPr/>
            </a:pPr>
            <a:endParaRPr lang="en-US" sz="2800" dirty="0">
              <a:solidFill>
                <a:schemeClr val="accent1">
                  <a:lumMod val="50000"/>
                </a:schemeClr>
              </a:solidFill>
              <a:latin typeface="Garamond" pitchFamily="18" charset="0"/>
            </a:endParaRPr>
          </a:p>
          <a:p>
            <a:pPr>
              <a:lnSpc>
                <a:spcPct val="80000"/>
              </a:lnSpc>
              <a:defRPr/>
            </a:pPr>
            <a:r>
              <a:rPr lang="en-US" sz="2800" dirty="0">
                <a:solidFill>
                  <a:schemeClr val="accent1">
                    <a:lumMod val="50000"/>
                  </a:schemeClr>
                </a:solidFill>
                <a:latin typeface="Garamond" pitchFamily="18" charset="0"/>
              </a:rPr>
              <a:t>Racism – discrimination based on race; belief that one race (Caucasian) is superior</a:t>
            </a:r>
          </a:p>
          <a:p>
            <a:pPr>
              <a:lnSpc>
                <a:spcPct val="80000"/>
              </a:lnSpc>
              <a:defRPr/>
            </a:pPr>
            <a:endParaRPr lang="en-US" sz="2800" dirty="0">
              <a:solidFill>
                <a:schemeClr val="accent1">
                  <a:lumMod val="50000"/>
                </a:schemeClr>
              </a:solidFill>
              <a:latin typeface="Garamond" pitchFamily="18" charset="0"/>
            </a:endParaRPr>
          </a:p>
          <a:p>
            <a:pPr>
              <a:lnSpc>
                <a:spcPct val="80000"/>
              </a:lnSpc>
              <a:defRPr/>
            </a:pPr>
            <a:r>
              <a:rPr lang="en-US" sz="2800" dirty="0">
                <a:solidFill>
                  <a:schemeClr val="accent1">
                    <a:lumMod val="50000"/>
                  </a:schemeClr>
                </a:solidFill>
                <a:latin typeface="Garamond" pitchFamily="18" charset="0"/>
              </a:rPr>
              <a:t>Heterosexism – discrimination based on sexuality; the belief that one sexual preference (heterosexual) is superior</a:t>
            </a:r>
          </a:p>
          <a:p>
            <a:pPr>
              <a:lnSpc>
                <a:spcPct val="80000"/>
              </a:lnSpc>
              <a:defRPr/>
            </a:pPr>
            <a:endParaRPr lang="en-US" sz="2800" dirty="0">
              <a:solidFill>
                <a:schemeClr val="accent1">
                  <a:lumMod val="50000"/>
                </a:schemeClr>
              </a:solidFill>
              <a:latin typeface="Garamond" pitchFamily="18" charset="0"/>
            </a:endParaRPr>
          </a:p>
          <a:p>
            <a:pPr>
              <a:lnSpc>
                <a:spcPct val="80000"/>
              </a:lnSpc>
              <a:defRPr/>
            </a:pPr>
            <a:r>
              <a:rPr lang="en-US" sz="2800" dirty="0">
                <a:solidFill>
                  <a:schemeClr val="accent1">
                    <a:lumMod val="50000"/>
                  </a:schemeClr>
                </a:solidFill>
                <a:latin typeface="Garamond" pitchFamily="18" charset="0"/>
              </a:rPr>
              <a:t>Classism – discrimination based on class status</a:t>
            </a:r>
          </a:p>
          <a:p>
            <a:endParaRPr lang="en-US" dirty="0"/>
          </a:p>
        </p:txBody>
      </p:sp>
      <p:sp>
        <p:nvSpPr>
          <p:cNvPr id="3" name="Title 2"/>
          <p:cNvSpPr>
            <a:spLocks noGrp="1"/>
          </p:cNvSpPr>
          <p:nvPr>
            <p:ph type="title"/>
          </p:nvPr>
        </p:nvSpPr>
        <p:spPr/>
        <p:txBody>
          <a:bodyPr>
            <a:normAutofit fontScale="90000"/>
          </a:bodyPr>
          <a:lstStyle/>
          <a:p>
            <a:pPr algn="ctr"/>
            <a:r>
              <a:rPr lang="en-US" dirty="0">
                <a:latin typeface="Century Schoolbook" pitchFamily="18" charset="0"/>
              </a:rPr>
              <a:t>Root Causes of Sexual Violence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pPr algn="ctr"/>
            <a:endParaRPr lang="en-US" dirty="0">
              <a:latin typeface="Century Schoolbook" pitchFamily="18" charset="0"/>
            </a:endParaRPr>
          </a:p>
        </p:txBody>
      </p:sp>
      <p:pic>
        <p:nvPicPr>
          <p:cNvPr id="4" name="Picture 3" descr="kindness.jpg"/>
          <p:cNvPicPr>
            <a:picLocks noChangeAspect="1"/>
          </p:cNvPicPr>
          <p:nvPr/>
        </p:nvPicPr>
        <p:blipFill>
          <a:blip r:embed="rId3" cstate="print"/>
          <a:stretch>
            <a:fillRect/>
          </a:stretch>
        </p:blipFill>
        <p:spPr>
          <a:xfrm>
            <a:off x="1371600" y="0"/>
            <a:ext cx="65532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xfrm>
            <a:off x="157429" y="221058"/>
            <a:ext cx="8795032" cy="724243"/>
          </a:xfrm>
        </p:spPr>
        <p:txBody>
          <a:bodyPr wrap="square" numCol="1" anchor="ctr" anchorCtr="0" compatLnSpc="1">
            <a:prstTxWarp prst="textNoShape">
              <a:avLst/>
            </a:prstTxWarp>
            <a:noAutofit/>
          </a:bodyPr>
          <a:lstStyle/>
          <a:p>
            <a:pPr algn="ctr"/>
            <a:r>
              <a:rPr lang="en-US" sz="4000" dirty="0">
                <a:latin typeface="Cambria" pitchFamily="18" charset="0"/>
                <a:ea typeface="ＭＳ Ｐゴシック" charset="-128"/>
              </a:rPr>
              <a:t>What is a Bystander?</a:t>
            </a:r>
          </a:p>
        </p:txBody>
      </p:sp>
      <p:sp>
        <p:nvSpPr>
          <p:cNvPr id="7" name="Footer Placeholder 3"/>
          <p:cNvSpPr>
            <a:spLocks noGrp="1"/>
          </p:cNvSpPr>
          <p:nvPr>
            <p:ph type="ftr" sz="quarter" idx="11"/>
          </p:nvPr>
        </p:nvSpPr>
        <p:spPr>
          <a:xfrm>
            <a:off x="1568844" y="6355080"/>
            <a:ext cx="6538113" cy="406400"/>
          </a:xfrm>
        </p:spPr>
        <p:txBody>
          <a:bodyPr/>
          <a:lstStyle/>
          <a:p>
            <a:pPr algn="ctr"/>
            <a:r>
              <a:rPr lang="en-US" sz="950" dirty="0">
                <a:solidFill>
                  <a:schemeClr val="bg1"/>
                </a:solidFill>
              </a:rPr>
              <a:t>© 2013 University of New Hampshire Bringing in the Bystander. All Rights Reserved. </a:t>
            </a:r>
          </a:p>
          <a:p>
            <a:pPr algn="ctr"/>
            <a:r>
              <a:rPr lang="en-US" sz="950" dirty="0">
                <a:solidFill>
                  <a:schemeClr val="bg1"/>
                </a:solidFill>
              </a:rPr>
              <a:t>Eckstein, Moynihan, Banyard, and Plante.</a:t>
            </a:r>
          </a:p>
        </p:txBody>
      </p:sp>
      <p:sp>
        <p:nvSpPr>
          <p:cNvPr id="2" name="Slide Number Placeholder 1"/>
          <p:cNvSpPr>
            <a:spLocks noGrp="1"/>
          </p:cNvSpPr>
          <p:nvPr>
            <p:ph type="sldNum" sz="quarter" idx="12"/>
          </p:nvPr>
        </p:nvSpPr>
        <p:spPr/>
        <p:txBody>
          <a:bodyPr/>
          <a:lstStyle/>
          <a:p>
            <a:fld id="{3B5C1B38-1A4D-E940-9ABA-807DCFFC4FAA}" type="slidenum">
              <a:rPr lang="en-US" smtClean="0"/>
              <a:pPr/>
              <a:t>12</a:t>
            </a:fld>
            <a:endParaRPr lang="en-US" dirty="0"/>
          </a:p>
        </p:txBody>
      </p:sp>
      <p:sp>
        <p:nvSpPr>
          <p:cNvPr id="19458" name="Rectangle 3"/>
          <p:cNvSpPr>
            <a:spLocks noGrp="1" noChangeArrowheads="1"/>
          </p:cNvSpPr>
          <p:nvPr>
            <p:ph sz="quarter" idx="1"/>
          </p:nvPr>
        </p:nvSpPr>
        <p:spPr>
          <a:xfrm>
            <a:off x="609600" y="1295400"/>
            <a:ext cx="8042275" cy="4033279"/>
          </a:xfrm>
        </p:spPr>
        <p:txBody>
          <a:bodyPr>
            <a:normAutofit/>
          </a:bodyPr>
          <a:lstStyle/>
          <a:p>
            <a:pPr algn="ctr" eaLnBrk="1" hangingPunct="1">
              <a:buNone/>
            </a:pPr>
            <a:endParaRPr lang="en-US" sz="1000" b="1" dirty="0">
              <a:solidFill>
                <a:schemeClr val="tx2"/>
              </a:solidFill>
              <a:latin typeface="Cambria" pitchFamily="18" charset="0"/>
              <a:ea typeface="ＭＳ Ｐゴシック" charset="-128"/>
            </a:endParaRPr>
          </a:p>
          <a:p>
            <a:pPr algn="ctr">
              <a:buNone/>
            </a:pPr>
            <a:r>
              <a:rPr lang="en-US" sz="3200" i="1" dirty="0">
                <a:solidFill>
                  <a:schemeClr val="tx2"/>
                </a:solidFill>
                <a:latin typeface="Cambria" pitchFamily="18" charset="0"/>
                <a:ea typeface="ＭＳ Ｐゴシック" charset="-128"/>
              </a:rPr>
              <a:t>Bystanders</a:t>
            </a:r>
            <a:r>
              <a:rPr lang="en-US" sz="3200" dirty="0">
                <a:solidFill>
                  <a:schemeClr val="tx2"/>
                </a:solidFill>
                <a:latin typeface="Cambria" pitchFamily="18" charset="0"/>
                <a:ea typeface="ＭＳ Ｐゴシック" charset="-128"/>
              </a:rPr>
              <a:t> are individuals who witness emergencies, criminal events or situations that could lead to criminal events and by their presence may have the opportunity to provide assistance, do nothing, or contribute to the negative behavior.</a:t>
            </a:r>
          </a:p>
          <a:p>
            <a:pPr algn="ctr" eaLnBrk="1" hangingPunct="1">
              <a:buNone/>
            </a:pPr>
            <a:endParaRPr lang="en-US" sz="3000" b="1" dirty="0">
              <a:solidFill>
                <a:schemeClr val="tx2"/>
              </a:solidFill>
              <a:latin typeface="Cambria" pitchFamily="18" charset="0"/>
              <a:ea typeface="ＭＳ Ｐゴシック" charset="-128"/>
            </a:endParaRPr>
          </a:p>
          <a:p>
            <a:pPr eaLnBrk="1" hangingPunct="1">
              <a:buFont typeface="Arial"/>
              <a:buChar char="•"/>
            </a:pPr>
            <a:endParaRPr lang="en-US" sz="3000" b="1" dirty="0">
              <a:solidFill>
                <a:schemeClr val="tx2"/>
              </a:solidFill>
              <a:latin typeface="Cambria" pitchFamily="18" charset="0"/>
              <a:ea typeface="ＭＳ Ｐゴシック" charset="-128"/>
            </a:endParaRPr>
          </a:p>
        </p:txBody>
      </p:sp>
    </p:spTree>
    <p:extLst>
      <p:ext uri="{BB962C8B-B14F-4D97-AF65-F5344CB8AC3E}">
        <p14:creationId xmlns:p14="http://schemas.microsoft.com/office/powerpoint/2010/main" val="194819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xfrm>
            <a:off x="157429" y="221058"/>
            <a:ext cx="8795032" cy="724243"/>
          </a:xfrm>
        </p:spPr>
        <p:txBody>
          <a:bodyPr wrap="square" numCol="1" anchor="ctr" anchorCtr="0" compatLnSpc="1">
            <a:prstTxWarp prst="textNoShape">
              <a:avLst/>
            </a:prstTxWarp>
            <a:noAutofit/>
          </a:bodyPr>
          <a:lstStyle/>
          <a:p>
            <a:pPr algn="ctr"/>
            <a:r>
              <a:rPr lang="en-US" sz="4000" dirty="0">
                <a:latin typeface="Cambria" pitchFamily="18" charset="0"/>
                <a:ea typeface="ＭＳ Ｐゴシック" charset="-128"/>
              </a:rPr>
              <a:t>What is an Active Bystander?</a:t>
            </a:r>
          </a:p>
        </p:txBody>
      </p:sp>
      <p:sp>
        <p:nvSpPr>
          <p:cNvPr id="7" name="Footer Placeholder 3"/>
          <p:cNvSpPr>
            <a:spLocks noGrp="1"/>
          </p:cNvSpPr>
          <p:nvPr>
            <p:ph type="ftr" sz="quarter" idx="11"/>
          </p:nvPr>
        </p:nvSpPr>
        <p:spPr>
          <a:xfrm>
            <a:off x="1568844" y="6355080"/>
            <a:ext cx="6538113" cy="406400"/>
          </a:xfrm>
        </p:spPr>
        <p:txBody>
          <a:bodyPr/>
          <a:lstStyle/>
          <a:p>
            <a:pPr algn="ctr"/>
            <a:r>
              <a:rPr lang="en-US" sz="950" dirty="0">
                <a:solidFill>
                  <a:schemeClr val="bg1"/>
                </a:solidFill>
              </a:rPr>
              <a:t>© 2013 University of New Hampshire Bringing in the Bystander. All Rights Reserved. </a:t>
            </a:r>
          </a:p>
          <a:p>
            <a:pPr algn="ctr"/>
            <a:r>
              <a:rPr lang="en-US" sz="950" dirty="0">
                <a:solidFill>
                  <a:schemeClr val="bg1"/>
                </a:solidFill>
              </a:rPr>
              <a:t>Eckstein, Moynihan, Banyard, and Plante.</a:t>
            </a:r>
          </a:p>
        </p:txBody>
      </p:sp>
      <p:sp>
        <p:nvSpPr>
          <p:cNvPr id="2" name="Slide Number Placeholder 1"/>
          <p:cNvSpPr>
            <a:spLocks noGrp="1"/>
          </p:cNvSpPr>
          <p:nvPr>
            <p:ph type="sldNum" sz="quarter" idx="12"/>
          </p:nvPr>
        </p:nvSpPr>
        <p:spPr/>
        <p:txBody>
          <a:bodyPr/>
          <a:lstStyle/>
          <a:p>
            <a:fld id="{3B5C1B38-1A4D-E940-9ABA-807DCFFC4FAA}" type="slidenum">
              <a:rPr lang="en-US" smtClean="0"/>
              <a:pPr/>
              <a:t>13</a:t>
            </a:fld>
            <a:endParaRPr lang="en-US" dirty="0"/>
          </a:p>
        </p:txBody>
      </p:sp>
      <p:sp>
        <p:nvSpPr>
          <p:cNvPr id="19458" name="Rectangle 3"/>
          <p:cNvSpPr>
            <a:spLocks noGrp="1" noChangeArrowheads="1"/>
          </p:cNvSpPr>
          <p:nvPr>
            <p:ph sz="quarter" idx="1"/>
          </p:nvPr>
        </p:nvSpPr>
        <p:spPr>
          <a:xfrm>
            <a:off x="609600" y="1295400"/>
            <a:ext cx="8042275" cy="4033279"/>
          </a:xfrm>
        </p:spPr>
        <p:txBody>
          <a:bodyPr>
            <a:normAutofit/>
          </a:bodyPr>
          <a:lstStyle/>
          <a:p>
            <a:pPr algn="ctr" eaLnBrk="1" hangingPunct="1">
              <a:buNone/>
            </a:pPr>
            <a:endParaRPr lang="en-US" sz="1000" b="1" dirty="0">
              <a:solidFill>
                <a:schemeClr val="tx2"/>
              </a:solidFill>
              <a:latin typeface="Cambria" pitchFamily="18" charset="0"/>
              <a:ea typeface="ＭＳ Ｐゴシック" charset="-128"/>
            </a:endParaRPr>
          </a:p>
          <a:p>
            <a:pPr algn="ctr">
              <a:buNone/>
            </a:pPr>
            <a:r>
              <a:rPr lang="en-US" sz="3200" i="1" dirty="0">
                <a:solidFill>
                  <a:schemeClr val="tx2"/>
                </a:solidFill>
                <a:latin typeface="Cambria" pitchFamily="18" charset="0"/>
                <a:ea typeface="ＭＳ Ｐゴシック" charset="-128"/>
              </a:rPr>
              <a:t>Active/pro-social bystanders</a:t>
            </a:r>
            <a:r>
              <a:rPr lang="en-US" sz="3200" dirty="0">
                <a:solidFill>
                  <a:schemeClr val="tx2"/>
                </a:solidFill>
                <a:latin typeface="Cambria" pitchFamily="18" charset="0"/>
                <a:ea typeface="ＭＳ Ｐゴシック" charset="-128"/>
              </a:rPr>
              <a:t> are individuals whose behaviors intervene in ways that impact the outcome positively.</a:t>
            </a:r>
          </a:p>
          <a:p>
            <a:pPr algn="ctr">
              <a:buNone/>
            </a:pPr>
            <a:endParaRPr lang="en-US" sz="3200" dirty="0">
              <a:solidFill>
                <a:schemeClr val="tx2"/>
              </a:solidFill>
              <a:latin typeface="Cambria" pitchFamily="18" charset="0"/>
              <a:ea typeface="ＭＳ Ｐゴシック" charset="-128"/>
            </a:endParaRPr>
          </a:p>
          <a:p>
            <a:pPr algn="ctr">
              <a:buNone/>
            </a:pPr>
            <a:r>
              <a:rPr lang="en-US" sz="3200" dirty="0">
                <a:solidFill>
                  <a:schemeClr val="tx2"/>
                </a:solidFill>
                <a:latin typeface="Cambria" pitchFamily="18" charset="0"/>
                <a:ea typeface="ＭＳ Ｐゴシック" charset="-128"/>
              </a:rPr>
              <a:t>What would this community look like if everyone looked out for each other? </a:t>
            </a:r>
            <a:endParaRPr lang="en-US" sz="3000" dirty="0">
              <a:solidFill>
                <a:schemeClr val="tx2"/>
              </a:solidFill>
              <a:latin typeface="Cambria" pitchFamily="18" charset="0"/>
              <a:ea typeface="ＭＳ Ｐゴシック" charset="-128"/>
            </a:endParaRPr>
          </a:p>
          <a:p>
            <a:pPr algn="ctr" eaLnBrk="1" hangingPunct="1">
              <a:buNone/>
            </a:pPr>
            <a:endParaRPr lang="en-US" sz="3000" b="1" dirty="0">
              <a:solidFill>
                <a:schemeClr val="tx2"/>
              </a:solidFill>
              <a:latin typeface="Cambria" pitchFamily="18" charset="0"/>
              <a:ea typeface="ＭＳ Ｐゴシック" charset="-128"/>
            </a:endParaRPr>
          </a:p>
          <a:p>
            <a:pPr eaLnBrk="1" hangingPunct="1">
              <a:buFont typeface="Arial"/>
              <a:buChar char="•"/>
            </a:pPr>
            <a:endParaRPr lang="en-US" sz="3000" b="1" dirty="0">
              <a:solidFill>
                <a:schemeClr val="tx2"/>
              </a:solidFill>
              <a:latin typeface="Cambria" pitchFamily="18" charset="0"/>
              <a:ea typeface="ＭＳ Ｐゴシック" charset="-128"/>
            </a:endParaRPr>
          </a:p>
        </p:txBody>
      </p:sp>
    </p:spTree>
    <p:extLst>
      <p:ext uri="{BB962C8B-B14F-4D97-AF65-F5344CB8AC3E}">
        <p14:creationId xmlns:p14="http://schemas.microsoft.com/office/powerpoint/2010/main" val="194819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199" y="253542"/>
            <a:ext cx="8229600" cy="1143000"/>
          </a:xfrm>
        </p:spPr>
        <p:txBody>
          <a:bodyPr/>
          <a:lstStyle/>
          <a:p>
            <a:pPr eaLnBrk="1" hangingPunct="1"/>
            <a:r>
              <a:rPr lang="en-US" altLang="en-US" dirty="0"/>
              <a:t>So if intervening is a good idea:</a:t>
            </a:r>
          </a:p>
        </p:txBody>
      </p:sp>
      <p:grpSp>
        <p:nvGrpSpPr>
          <p:cNvPr id="23555" name="Group 3"/>
          <p:cNvGrpSpPr>
            <a:grpSpLocks/>
          </p:cNvGrpSpPr>
          <p:nvPr/>
        </p:nvGrpSpPr>
        <p:grpSpPr bwMode="auto">
          <a:xfrm>
            <a:off x="2370137" y="1645779"/>
            <a:ext cx="4403725" cy="4403725"/>
            <a:chOff x="1912739" y="3770"/>
            <a:chExt cx="4404121" cy="4404121"/>
          </a:xfrm>
        </p:grpSpPr>
        <p:sp>
          <p:nvSpPr>
            <p:cNvPr id="5" name="Oval 4"/>
            <p:cNvSpPr/>
            <p:nvPr/>
          </p:nvSpPr>
          <p:spPr>
            <a:xfrm>
              <a:off x="1912739" y="3770"/>
              <a:ext cx="4404121" cy="4404121"/>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Oval 4"/>
            <p:cNvSpPr/>
            <p:nvPr/>
          </p:nvSpPr>
          <p:spPr>
            <a:xfrm>
              <a:off x="2557322" y="648353"/>
              <a:ext cx="3114955" cy="3114955"/>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1600200" eaLnBrk="1" hangingPunct="1">
                <a:lnSpc>
                  <a:spcPct val="90000"/>
                </a:lnSpc>
                <a:spcAft>
                  <a:spcPct val="35000"/>
                </a:spcAft>
                <a:defRPr/>
              </a:pPr>
              <a:r>
                <a:rPr lang="en-US" sz="4800" dirty="0">
                  <a:solidFill>
                    <a:schemeClr val="tx2"/>
                  </a:solidFill>
                </a:rPr>
                <a:t>Why don’t people always intervene?</a:t>
              </a:r>
            </a:p>
          </p:txBody>
        </p:sp>
      </p:grpSp>
    </p:spTree>
    <p:extLst>
      <p:ext uri="{BB962C8B-B14F-4D97-AF65-F5344CB8AC3E}">
        <p14:creationId xmlns:p14="http://schemas.microsoft.com/office/powerpoint/2010/main" val="150705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xfrm>
            <a:off x="381000" y="152400"/>
            <a:ext cx="8458200" cy="918220"/>
          </a:xfrm>
        </p:spPr>
        <p:txBody>
          <a:bodyPr wrap="square" numCol="1" anchor="ctr" anchorCtr="0" compatLnSpc="1">
            <a:prstTxWarp prst="textNoShape">
              <a:avLst/>
            </a:prstTxWarp>
            <a:normAutofit/>
          </a:bodyPr>
          <a:lstStyle/>
          <a:p>
            <a:pPr algn="ctr" eaLnBrk="1" hangingPunct="1"/>
            <a:r>
              <a:rPr lang="en-US" sz="4000" b="1" dirty="0">
                <a:solidFill>
                  <a:schemeClr val="tx1">
                    <a:lumMod val="65000"/>
                    <a:lumOff val="35000"/>
                  </a:schemeClr>
                </a:solidFill>
                <a:latin typeface="Century Schoolbook" pitchFamily="18" charset="0"/>
                <a:ea typeface="ＭＳ Ｐゴシック" charset="-128"/>
              </a:rPr>
              <a:t>Vanderbilt Rape Case: 2013</a:t>
            </a:r>
            <a:endParaRPr lang="en-US" cap="none" dirty="0">
              <a:solidFill>
                <a:schemeClr val="tx1">
                  <a:lumMod val="65000"/>
                  <a:lumOff val="35000"/>
                </a:schemeClr>
              </a:solidFill>
              <a:latin typeface="Century Schoolbook" pitchFamily="18" charset="0"/>
              <a:ea typeface="ＭＳ Ｐゴシック" charset="-128"/>
            </a:endParaRPr>
          </a:p>
        </p:txBody>
      </p:sp>
      <p:sp>
        <p:nvSpPr>
          <p:cNvPr id="3" name="Slide Number Placeholder 2"/>
          <p:cNvSpPr>
            <a:spLocks noGrp="1"/>
          </p:cNvSpPr>
          <p:nvPr>
            <p:ph type="sldNum" sz="quarter" idx="12"/>
          </p:nvPr>
        </p:nvSpPr>
        <p:spPr/>
        <p:txBody>
          <a:bodyPr/>
          <a:lstStyle/>
          <a:p>
            <a:fld id="{3B5C1B38-1A4D-E940-9ABA-807DCFFC4FAA}" type="slidenum">
              <a:rPr lang="en-US" smtClean="0"/>
              <a:pPr/>
              <a:t>15</a:t>
            </a:fld>
            <a:endParaRPr lang="en-US" dirty="0"/>
          </a:p>
        </p:txBody>
      </p:sp>
      <p:sp>
        <p:nvSpPr>
          <p:cNvPr id="23554" name="Rectangle 3"/>
          <p:cNvSpPr>
            <a:spLocks noGrp="1" noChangeArrowheads="1"/>
          </p:cNvSpPr>
          <p:nvPr>
            <p:ph sz="quarter" idx="1"/>
          </p:nvPr>
        </p:nvSpPr>
        <p:spPr>
          <a:xfrm>
            <a:off x="4610100" y="3891749"/>
            <a:ext cx="4632706" cy="2714535"/>
          </a:xfrm>
        </p:spPr>
        <p:txBody>
          <a:bodyPr>
            <a:normAutofit/>
          </a:bodyPr>
          <a:lstStyle/>
          <a:p>
            <a:pPr marL="0" indent="0" algn="ctr" eaLnBrk="1" hangingPunct="1">
              <a:buNone/>
            </a:pPr>
            <a:endParaRPr lang="en-US" sz="1000" b="1" dirty="0">
              <a:solidFill>
                <a:schemeClr val="tx2"/>
              </a:solidFill>
              <a:latin typeface="Cambria" pitchFamily="18" charset="0"/>
              <a:ea typeface="ＭＳ Ｐゴシック" charset="-128"/>
              <a:cs typeface="Times New Roman" pitchFamily="18" charset="0"/>
            </a:endParaRPr>
          </a:p>
          <a:p>
            <a:pPr marL="0" indent="0" eaLnBrk="1" hangingPunct="1">
              <a:buNone/>
            </a:pPr>
            <a:endParaRPr lang="en-US" sz="2000" dirty="0">
              <a:latin typeface="Arial" pitchFamily="34" charset="0"/>
              <a:ea typeface="ＭＳ Ｐゴシック" charset="-128"/>
            </a:endParaRPr>
          </a:p>
        </p:txBody>
      </p:sp>
      <p:sp>
        <p:nvSpPr>
          <p:cNvPr id="9" name="TextBox 8"/>
          <p:cNvSpPr txBox="1"/>
          <p:nvPr/>
        </p:nvSpPr>
        <p:spPr>
          <a:xfrm>
            <a:off x="4491364" y="1022143"/>
            <a:ext cx="4500235" cy="6124754"/>
          </a:xfrm>
          <a:prstGeom prst="rect">
            <a:avLst/>
          </a:prstGeom>
          <a:noFill/>
        </p:spPr>
        <p:txBody>
          <a:bodyPr wrap="square" rtlCol="0">
            <a:spAutoFit/>
          </a:bodyPr>
          <a:lstStyle/>
          <a:p>
            <a:r>
              <a:rPr lang="en-US" sz="1400" b="1" dirty="0">
                <a:solidFill>
                  <a:schemeClr val="accent1"/>
                </a:solidFill>
                <a:latin typeface="Cambria"/>
                <a:cs typeface="Cambria"/>
              </a:rPr>
              <a:t>TIMELINE OF EVENTS:</a:t>
            </a:r>
          </a:p>
          <a:p>
            <a:r>
              <a:rPr lang="en-US" sz="1400" b="1" dirty="0">
                <a:solidFill>
                  <a:schemeClr val="accent1"/>
                </a:solidFill>
                <a:latin typeface="Cambria"/>
                <a:cs typeface="Cambria"/>
              </a:rPr>
              <a:t>JUNE 23</a:t>
            </a:r>
          </a:p>
          <a:p>
            <a:r>
              <a:rPr lang="en-US" sz="1400" b="1" dirty="0">
                <a:solidFill>
                  <a:schemeClr val="accent1"/>
                </a:solidFill>
                <a:latin typeface="Cambria"/>
                <a:cs typeface="Cambria"/>
              </a:rPr>
              <a:t>12:00am: </a:t>
            </a:r>
            <a:r>
              <a:rPr lang="en-US" sz="1400" b="1" dirty="0">
                <a:solidFill>
                  <a:schemeClr val="tx2"/>
                </a:solidFill>
                <a:latin typeface="Cambria"/>
                <a:cs typeface="Cambria"/>
              </a:rPr>
              <a:t>Victim and Vandenburg are seen drinking at the Tin Roof Bar</a:t>
            </a:r>
          </a:p>
          <a:p>
            <a:r>
              <a:rPr lang="en-US" sz="1400" b="1" dirty="0">
                <a:solidFill>
                  <a:schemeClr val="accent1"/>
                </a:solidFill>
                <a:latin typeface="Cambria"/>
                <a:cs typeface="Cambria"/>
              </a:rPr>
              <a:t>2:30am:  </a:t>
            </a:r>
            <a:r>
              <a:rPr lang="en-US" sz="1400" b="1" dirty="0">
                <a:solidFill>
                  <a:schemeClr val="tx2"/>
                </a:solidFill>
                <a:latin typeface="Cambria"/>
                <a:cs typeface="Cambria"/>
              </a:rPr>
              <a:t>Vandenburg and victim arrive at her residence hall. She is carried by other players. They are seen on camera photographing her exposed body</a:t>
            </a:r>
          </a:p>
          <a:p>
            <a:r>
              <a:rPr lang="en-US" sz="1400" b="1" dirty="0">
                <a:solidFill>
                  <a:schemeClr val="accent1"/>
                </a:solidFill>
                <a:latin typeface="Cambria"/>
                <a:cs typeface="Cambria"/>
              </a:rPr>
              <a:t>2:30-3:00</a:t>
            </a:r>
            <a:r>
              <a:rPr lang="en-US" sz="1400" b="1" dirty="0">
                <a:solidFill>
                  <a:schemeClr val="tx2"/>
                </a:solidFill>
                <a:latin typeface="Cambria"/>
                <a:cs typeface="Cambria"/>
              </a:rPr>
              <a:t> Victim is raped multiple times. Vandenburg sends pictures to other players. He also starts to work the cover up stating “delete the photos after viewing” and “she will never remember this happened”</a:t>
            </a:r>
          </a:p>
          <a:p>
            <a:r>
              <a:rPr lang="en-US" sz="1400" b="1" dirty="0">
                <a:solidFill>
                  <a:schemeClr val="accent1"/>
                </a:solidFill>
                <a:latin typeface="Cambria"/>
                <a:cs typeface="Cambria"/>
              </a:rPr>
              <a:t>3:09 </a:t>
            </a:r>
            <a:r>
              <a:rPr lang="en-US" sz="1400" b="1" dirty="0">
                <a:solidFill>
                  <a:schemeClr val="tx2"/>
                </a:solidFill>
                <a:latin typeface="Cambria"/>
                <a:cs typeface="Cambria"/>
              </a:rPr>
              <a:t>Vandenburg covers surveillance camera with a towel</a:t>
            </a:r>
          </a:p>
          <a:p>
            <a:r>
              <a:rPr lang="en-US" sz="1400" b="1" dirty="0">
                <a:solidFill>
                  <a:schemeClr val="accent1"/>
                </a:solidFill>
                <a:latin typeface="Cambria"/>
                <a:cs typeface="Cambria"/>
              </a:rPr>
              <a:t>3:26</a:t>
            </a:r>
            <a:r>
              <a:rPr lang="en-US" sz="1400" b="1" dirty="0">
                <a:solidFill>
                  <a:schemeClr val="tx2"/>
                </a:solidFill>
                <a:latin typeface="Cambria"/>
                <a:cs typeface="Cambria"/>
              </a:rPr>
              <a:t> towel falls and several athletes are seen interacting</a:t>
            </a:r>
          </a:p>
          <a:p>
            <a:r>
              <a:rPr lang="en-US" sz="1400" b="1" dirty="0">
                <a:solidFill>
                  <a:schemeClr val="accent1"/>
                </a:solidFill>
                <a:latin typeface="Cambria"/>
                <a:cs typeface="Cambria"/>
              </a:rPr>
              <a:t>June 23 </a:t>
            </a:r>
            <a:r>
              <a:rPr lang="en-US" sz="1400" b="1" dirty="0">
                <a:solidFill>
                  <a:schemeClr val="tx2"/>
                </a:solidFill>
                <a:latin typeface="Cambria"/>
                <a:cs typeface="Cambria"/>
              </a:rPr>
              <a:t>Coach flies home and has team meeting telling them to “take this seriously”</a:t>
            </a:r>
          </a:p>
          <a:p>
            <a:r>
              <a:rPr lang="en-US" sz="1400" b="1" dirty="0">
                <a:solidFill>
                  <a:schemeClr val="accent1"/>
                </a:solidFill>
                <a:latin typeface="Cambria"/>
                <a:cs typeface="Cambria"/>
              </a:rPr>
              <a:t>June 24 or 25 </a:t>
            </a:r>
            <a:r>
              <a:rPr lang="en-US" sz="1400" b="1" dirty="0">
                <a:solidFill>
                  <a:schemeClr val="tx2"/>
                </a:solidFill>
                <a:latin typeface="Cambria"/>
                <a:cs typeface="Cambria"/>
              </a:rPr>
              <a:t>Texts that describe the attack between two players. Five men meet at a Popeye's to discuss the case.  </a:t>
            </a:r>
          </a:p>
          <a:p>
            <a:endParaRPr lang="en-US" sz="1400" b="1" dirty="0">
              <a:solidFill>
                <a:schemeClr val="tx2"/>
              </a:solidFill>
              <a:latin typeface="Cambria"/>
              <a:cs typeface="Cambria"/>
            </a:endParaRPr>
          </a:p>
          <a:p>
            <a:r>
              <a:rPr lang="en-US" sz="1400" b="1" dirty="0">
                <a:solidFill>
                  <a:schemeClr val="accent1"/>
                </a:solidFill>
                <a:latin typeface="Cambria"/>
                <a:cs typeface="Cambria"/>
              </a:rPr>
              <a:t>4 players total indicted, several additional players listed as witnesses and 2 other outside persons charged with tampering with evidence. </a:t>
            </a:r>
          </a:p>
          <a:p>
            <a:endParaRPr lang="en-US" sz="1400" b="1" dirty="0">
              <a:solidFill>
                <a:schemeClr val="tx2"/>
              </a:solidFill>
              <a:latin typeface="Cambria"/>
              <a:cs typeface="Cambria"/>
            </a:endParaRPr>
          </a:p>
          <a:p>
            <a:endParaRPr lang="en-US" sz="1400" b="1" dirty="0">
              <a:solidFill>
                <a:schemeClr val="tx2"/>
              </a:solidFill>
              <a:latin typeface="Cambria"/>
              <a:cs typeface="Cambria"/>
            </a:endParaRPr>
          </a:p>
        </p:txBody>
      </p:sp>
      <p:pic>
        <p:nvPicPr>
          <p:cNvPr id="13" name="Picture 12" descr="Vandy Rape Trial2.png"/>
          <p:cNvPicPr>
            <a:picLocks noChangeAspect="1"/>
          </p:cNvPicPr>
          <p:nvPr/>
        </p:nvPicPr>
        <p:blipFill>
          <a:blip r:embed="rId3" cstate="print"/>
          <a:stretch>
            <a:fillRect/>
          </a:stretch>
        </p:blipFill>
        <p:spPr>
          <a:xfrm>
            <a:off x="228600" y="1070620"/>
            <a:ext cx="3442989" cy="1936682"/>
          </a:xfrm>
          <a:prstGeom prst="rect">
            <a:avLst/>
          </a:prstGeom>
        </p:spPr>
      </p:pic>
      <p:sp>
        <p:nvSpPr>
          <p:cNvPr id="2" name="TextBox 1"/>
          <p:cNvSpPr txBox="1"/>
          <p:nvPr/>
        </p:nvSpPr>
        <p:spPr>
          <a:xfrm>
            <a:off x="228600" y="3028842"/>
            <a:ext cx="3733800" cy="2954655"/>
          </a:xfrm>
          <a:prstGeom prst="rect">
            <a:avLst/>
          </a:prstGeom>
          <a:noFill/>
        </p:spPr>
        <p:txBody>
          <a:bodyPr wrap="square" rtlCol="0">
            <a:spAutoFit/>
          </a:bodyPr>
          <a:lstStyle/>
          <a:p>
            <a:r>
              <a:rPr lang="en-US" sz="2800" dirty="0"/>
              <a:t>Who are the bystanders? </a:t>
            </a:r>
          </a:p>
          <a:p>
            <a:endParaRPr lang="en-US" sz="2800" dirty="0"/>
          </a:p>
          <a:p>
            <a:r>
              <a:rPr lang="en-US" sz="2800" dirty="0"/>
              <a:t>What could they have done to help and stop this?</a:t>
            </a:r>
          </a:p>
          <a:p>
            <a:endParaRPr lang="en-US" dirty="0"/>
          </a:p>
        </p:txBody>
      </p:sp>
    </p:spTree>
    <p:extLst>
      <p:ext uri="{BB962C8B-B14F-4D97-AF65-F5344CB8AC3E}">
        <p14:creationId xmlns:p14="http://schemas.microsoft.com/office/powerpoint/2010/main" val="38241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4938"/>
            <a:ext cx="7696200" cy="1143000"/>
          </a:xfrm>
        </p:spPr>
        <p:txBody>
          <a:bodyPr rtlCol="0">
            <a:normAutofit fontScale="90000"/>
          </a:bodyPr>
          <a:lstStyle/>
          <a:p>
            <a:pPr algn="ctr" eaLnBrk="1" fontAlgn="auto" hangingPunct="1">
              <a:spcAft>
                <a:spcPts val="0"/>
              </a:spcAft>
              <a:defRPr/>
            </a:pPr>
            <a:r>
              <a:rPr lang="en-US" dirty="0">
                <a:solidFill>
                  <a:schemeClr val="tx1">
                    <a:lumMod val="65000"/>
                    <a:lumOff val="35000"/>
                  </a:schemeClr>
                </a:solidFill>
                <a:latin typeface="Century Schoolbook" pitchFamily="18" charset="0"/>
              </a:rPr>
              <a:t>5 steps of being an </a:t>
            </a:r>
            <a:br>
              <a:rPr lang="en-US" dirty="0">
                <a:solidFill>
                  <a:schemeClr val="tx1">
                    <a:lumMod val="65000"/>
                    <a:lumOff val="35000"/>
                  </a:schemeClr>
                </a:solidFill>
                <a:latin typeface="Century Schoolbook" pitchFamily="18" charset="0"/>
              </a:rPr>
            </a:br>
            <a:r>
              <a:rPr lang="en-US" dirty="0">
                <a:solidFill>
                  <a:schemeClr val="tx1">
                    <a:lumMod val="65000"/>
                    <a:lumOff val="35000"/>
                  </a:schemeClr>
                </a:solidFill>
                <a:latin typeface="Century Schoolbook" pitchFamily="18" charset="0"/>
              </a:rPr>
              <a:t>active bystander</a:t>
            </a:r>
          </a:p>
        </p:txBody>
      </p:sp>
      <p:sp>
        <p:nvSpPr>
          <p:cNvPr id="8195" name="TextBox 2"/>
          <p:cNvSpPr txBox="1">
            <a:spLocks noChangeArrowheads="1"/>
          </p:cNvSpPr>
          <p:nvPr/>
        </p:nvSpPr>
        <p:spPr bwMode="auto">
          <a:xfrm>
            <a:off x="762000" y="1447800"/>
            <a:ext cx="7696200" cy="4616648"/>
          </a:xfrm>
          <a:prstGeom prst="rect">
            <a:avLst/>
          </a:prstGeom>
          <a:noFill/>
          <a:ln w="9525">
            <a:noFill/>
            <a:miter lim="800000"/>
            <a:headEnd/>
            <a:tailEnd/>
          </a:ln>
        </p:spPr>
        <p:txBody>
          <a:bodyPr>
            <a:spAutoFit/>
          </a:bodyPr>
          <a:lstStyle/>
          <a:p>
            <a:pPr marL="342900" indent="-342900">
              <a:buFontTx/>
              <a:buAutoNum type="arabicPeriod"/>
              <a:defRPr/>
            </a:pPr>
            <a:r>
              <a:rPr lang="en-US" sz="3600" dirty="0">
                <a:latin typeface="+mn-lt"/>
              </a:rPr>
              <a:t>Notice that something is happening</a:t>
            </a:r>
          </a:p>
          <a:p>
            <a:pPr marL="342900" indent="-342900">
              <a:buFontTx/>
              <a:buAutoNum type="arabicPeriod"/>
              <a:defRPr/>
            </a:pPr>
            <a:r>
              <a:rPr lang="en-US" sz="3600" dirty="0">
                <a:latin typeface="+mn-lt"/>
              </a:rPr>
              <a:t>Recognize something is wrong and needs intervention</a:t>
            </a:r>
          </a:p>
          <a:p>
            <a:pPr marL="342900" indent="-342900">
              <a:buFontTx/>
              <a:buAutoNum type="arabicPeriod"/>
              <a:defRPr/>
            </a:pPr>
            <a:r>
              <a:rPr lang="en-US" sz="3600" dirty="0">
                <a:latin typeface="+mn-lt"/>
              </a:rPr>
              <a:t>Take personal responsibility</a:t>
            </a:r>
          </a:p>
          <a:p>
            <a:pPr marL="342900" indent="-342900">
              <a:buFontTx/>
              <a:buAutoNum type="arabicPeriod"/>
              <a:defRPr/>
            </a:pPr>
            <a:r>
              <a:rPr lang="en-US" sz="3600" dirty="0">
                <a:latin typeface="+mn-lt"/>
              </a:rPr>
              <a:t>Know how you can help</a:t>
            </a:r>
          </a:p>
          <a:p>
            <a:pPr marL="342900" indent="-342900">
              <a:buFontTx/>
              <a:buAutoNum type="arabicPeriod"/>
              <a:defRPr/>
            </a:pPr>
            <a:r>
              <a:rPr lang="en-US" sz="3600" dirty="0">
                <a:latin typeface="+mn-lt"/>
              </a:rPr>
              <a:t> Take Action</a:t>
            </a:r>
          </a:p>
          <a:p>
            <a:pPr marL="342900" indent="-342900">
              <a:buFontTx/>
              <a:buAutoNum type="arabicPeriod"/>
              <a:defRPr/>
            </a:pPr>
            <a:endParaRPr lang="en-US" sz="2800" dirty="0">
              <a:latin typeface="+mn-lt"/>
            </a:endParaRPr>
          </a:p>
          <a:p>
            <a:pPr marL="342900" indent="-342900">
              <a:defRPr/>
            </a:pPr>
            <a:r>
              <a:rPr lang="es-ES" sz="1400" dirty="0"/>
              <a:t>-Darley, J. M., &amp; Latané, B. (1968). </a:t>
            </a:r>
            <a:endParaRPr lang="en-US" sz="140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990600" y="914400"/>
            <a:ext cx="7219950" cy="4525963"/>
          </a:xfrm>
        </p:spPr>
        <p:txBody>
          <a:bodyPr/>
          <a:lstStyle/>
          <a:p>
            <a:pPr algn="ctr" eaLnBrk="1" hangingPunct="1">
              <a:buFont typeface="Wingdings" pitchFamily="2" charset="2"/>
              <a:buNone/>
            </a:pPr>
            <a:endParaRPr lang="en-US" dirty="0">
              <a:solidFill>
                <a:schemeClr val="tx1">
                  <a:lumMod val="65000"/>
                  <a:lumOff val="35000"/>
                </a:schemeClr>
              </a:solidFill>
            </a:endParaRPr>
          </a:p>
          <a:p>
            <a:pPr algn="ctr" eaLnBrk="1" hangingPunct="1">
              <a:buFont typeface="Wingdings" pitchFamily="2" charset="2"/>
              <a:buNone/>
            </a:pPr>
            <a:r>
              <a:rPr lang="en-US" sz="6000" dirty="0">
                <a:solidFill>
                  <a:schemeClr val="tx1">
                    <a:lumMod val="65000"/>
                    <a:lumOff val="35000"/>
                  </a:schemeClr>
                </a:solidFill>
              </a:rPr>
              <a:t>What are the 3 D’s of bystander intervention?</a:t>
            </a:r>
          </a:p>
        </p:txBody>
      </p:sp>
      <p:sp>
        <p:nvSpPr>
          <p:cNvPr id="2" name="TextBox 1"/>
          <p:cNvSpPr txBox="1"/>
          <p:nvPr/>
        </p:nvSpPr>
        <p:spPr>
          <a:xfrm>
            <a:off x="-2458" y="6211669"/>
            <a:ext cx="1371600" cy="646331"/>
          </a:xfrm>
          <a:prstGeom prst="rect">
            <a:avLst/>
          </a:prstGeom>
          <a:noFill/>
        </p:spPr>
        <p:txBody>
          <a:bodyPr wrap="square" rtlCol="0">
            <a:spAutoFit/>
          </a:bodyPr>
          <a:lstStyle/>
          <a:p>
            <a:r>
              <a:rPr lang="en-US" dirty="0"/>
              <a:t>Edwards 2009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a:bodyPr>
          <a:lstStyle/>
          <a:p>
            <a:pPr algn="ctr" eaLnBrk="1" fontAlgn="auto" hangingPunct="1">
              <a:spcAft>
                <a:spcPts val="0"/>
              </a:spcAft>
              <a:defRPr/>
            </a:pPr>
            <a:r>
              <a:rPr lang="en-US" sz="5400" dirty="0">
                <a:solidFill>
                  <a:schemeClr val="tx1">
                    <a:lumMod val="75000"/>
                    <a:lumOff val="25000"/>
                  </a:schemeClr>
                </a:solidFill>
                <a:latin typeface="+mn-lt"/>
              </a:rPr>
              <a:t>Direct</a:t>
            </a:r>
          </a:p>
        </p:txBody>
      </p:sp>
      <p:sp>
        <p:nvSpPr>
          <p:cNvPr id="15363" name="TextBox 2"/>
          <p:cNvSpPr txBox="1">
            <a:spLocks noChangeArrowheads="1"/>
          </p:cNvSpPr>
          <p:nvPr/>
        </p:nvSpPr>
        <p:spPr bwMode="auto">
          <a:xfrm>
            <a:off x="457200" y="1981200"/>
            <a:ext cx="4191000" cy="1754326"/>
          </a:xfrm>
          <a:prstGeom prst="rect">
            <a:avLst/>
          </a:prstGeom>
          <a:noFill/>
          <a:ln w="9525">
            <a:noFill/>
            <a:miter lim="800000"/>
            <a:headEnd/>
            <a:tailEnd/>
          </a:ln>
        </p:spPr>
        <p:txBody>
          <a:bodyPr>
            <a:spAutoFit/>
          </a:bodyPr>
          <a:lstStyle/>
          <a:p>
            <a:pPr algn="ctr">
              <a:defRPr/>
            </a:pPr>
            <a:r>
              <a:rPr lang="en-US" sz="3600" dirty="0">
                <a:solidFill>
                  <a:schemeClr val="tx1">
                    <a:lumMod val="75000"/>
                    <a:lumOff val="25000"/>
                  </a:schemeClr>
                </a:solidFill>
                <a:latin typeface="Cambria" pitchFamily="18" charset="0"/>
              </a:rPr>
              <a:t>Let the person know that their actions are not ok. </a:t>
            </a:r>
          </a:p>
        </p:txBody>
      </p:sp>
      <p:pic>
        <p:nvPicPr>
          <p:cNvPr id="30724" name="Picture 3" descr="aa92c65b3eae6eac83f65d0593c2a1ee.jpg"/>
          <p:cNvPicPr>
            <a:picLocks noChangeAspect="1"/>
          </p:cNvPicPr>
          <p:nvPr/>
        </p:nvPicPr>
        <p:blipFill>
          <a:blip r:embed="rId2" cstate="print"/>
          <a:srcRect/>
          <a:stretch>
            <a:fillRect/>
          </a:stretch>
        </p:blipFill>
        <p:spPr bwMode="auto">
          <a:xfrm>
            <a:off x="5386201" y="1981200"/>
            <a:ext cx="3300599" cy="44338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b="1" dirty="0"/>
              <a:t>Distract</a:t>
            </a:r>
            <a:r>
              <a:rPr lang="en-GB" dirty="0"/>
              <a:t>	</a:t>
            </a:r>
          </a:p>
        </p:txBody>
      </p:sp>
      <p:sp>
        <p:nvSpPr>
          <p:cNvPr id="3" name="Content Placeholder 2"/>
          <p:cNvSpPr>
            <a:spLocks noGrp="1"/>
          </p:cNvSpPr>
          <p:nvPr>
            <p:ph idx="1"/>
          </p:nvPr>
        </p:nvSpPr>
        <p:spPr>
          <a:xfrm>
            <a:off x="3505200" y="1828800"/>
            <a:ext cx="5090747" cy="2853397"/>
          </a:xfrm>
        </p:spPr>
        <p:txBody>
          <a:bodyPr>
            <a:normAutofit fontScale="85000" lnSpcReduction="10000"/>
          </a:bodyPr>
          <a:lstStyle/>
          <a:p>
            <a:pPr marL="0" indent="0" algn="ctr">
              <a:buNone/>
            </a:pPr>
            <a:r>
              <a:rPr lang="en-GB" sz="3600" dirty="0"/>
              <a:t> </a:t>
            </a:r>
            <a:r>
              <a:rPr lang="en-GB" sz="3600" b="1" dirty="0"/>
              <a:t>INTERRUPT the situation</a:t>
            </a:r>
          </a:p>
          <a:p>
            <a:pPr algn="ctr"/>
            <a:r>
              <a:rPr lang="en-GB" sz="3500" dirty="0"/>
              <a:t>Spill your drink</a:t>
            </a:r>
          </a:p>
          <a:p>
            <a:pPr algn="ctr"/>
            <a:r>
              <a:rPr lang="en-GB" sz="3500" dirty="0"/>
              <a:t>“Who wants to watch TV?” </a:t>
            </a:r>
          </a:p>
          <a:p>
            <a:pPr algn="ctr"/>
            <a:r>
              <a:rPr lang="en-GB" sz="3500" dirty="0"/>
              <a:t>Use humor </a:t>
            </a:r>
          </a:p>
          <a:p>
            <a:pPr algn="ctr"/>
            <a:r>
              <a:rPr lang="en-GB" sz="3500" dirty="0"/>
              <a:t>Change the subject </a:t>
            </a:r>
          </a:p>
        </p:txBody>
      </p:sp>
      <p:pic>
        <p:nvPicPr>
          <p:cNvPr id="5" name="Picture 4"/>
          <p:cNvPicPr>
            <a:picLocks noChangeAspect="1"/>
          </p:cNvPicPr>
          <p:nvPr/>
        </p:nvPicPr>
        <p:blipFill>
          <a:blip r:embed="rId3" cstate="print"/>
          <a:srcRect/>
          <a:stretch>
            <a:fillRect/>
          </a:stretch>
        </p:blipFill>
        <p:spPr bwMode="auto">
          <a:xfrm>
            <a:off x="304800" y="1752600"/>
            <a:ext cx="3024554" cy="2381250"/>
          </a:xfrm>
          <a:prstGeom prst="rect">
            <a:avLst/>
          </a:prstGeom>
          <a:noFill/>
          <a:ln w="9525">
            <a:noFill/>
            <a:miter lim="800000"/>
            <a:headEnd/>
            <a:tailEnd/>
          </a:ln>
        </p:spPr>
      </p:pic>
      <p:sp>
        <p:nvSpPr>
          <p:cNvPr id="4" name="TextBox 3"/>
          <p:cNvSpPr txBox="1"/>
          <p:nvPr/>
        </p:nvSpPr>
        <p:spPr>
          <a:xfrm>
            <a:off x="457200" y="4876800"/>
            <a:ext cx="8396654" cy="1477328"/>
          </a:xfrm>
          <a:prstGeom prst="rect">
            <a:avLst/>
          </a:prstGeom>
          <a:noFill/>
        </p:spPr>
        <p:txBody>
          <a:bodyPr wrap="square" rtlCol="0">
            <a:spAutoFit/>
          </a:bodyPr>
          <a:lstStyle/>
          <a:p>
            <a:pPr algn="ctr"/>
            <a:r>
              <a:rPr lang="en-GB" sz="3000" dirty="0"/>
              <a:t>Do something to change the focus of the situation so that the victim can leave the situation. </a:t>
            </a:r>
          </a:p>
        </p:txBody>
      </p:sp>
    </p:spTree>
    <p:extLst>
      <p:ext uri="{BB962C8B-B14F-4D97-AF65-F5344CB8AC3E}">
        <p14:creationId xmlns:p14="http://schemas.microsoft.com/office/powerpoint/2010/main" val="323568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Objectives</a:t>
            </a:r>
          </a:p>
        </p:txBody>
      </p:sp>
      <p:sp>
        <p:nvSpPr>
          <p:cNvPr id="3" name="Footer Placeholder 2"/>
          <p:cNvSpPr>
            <a:spLocks noGrp="1"/>
          </p:cNvSpPr>
          <p:nvPr>
            <p:ph type="ftr" sz="quarter" idx="11"/>
          </p:nvPr>
        </p:nvSpPr>
        <p:spPr/>
        <p:txBody>
          <a:bodyPr/>
          <a:lstStyle/>
          <a:p>
            <a:r>
              <a:rPr lang="en-US" dirty="0"/>
              <a:t>BRINGING IN THE BYSTANDER (MOYNIHAN, ECKSTEIN, BANYARD, PLANTE) © 2013</a:t>
            </a:r>
          </a:p>
        </p:txBody>
      </p:sp>
      <p:sp>
        <p:nvSpPr>
          <p:cNvPr id="4" name="Slide Number Placeholder 3"/>
          <p:cNvSpPr>
            <a:spLocks noGrp="1"/>
          </p:cNvSpPr>
          <p:nvPr>
            <p:ph type="sldNum" sz="quarter" idx="12"/>
          </p:nvPr>
        </p:nvSpPr>
        <p:spPr/>
        <p:txBody>
          <a:bodyPr/>
          <a:lstStyle/>
          <a:p>
            <a:fld id="{3B5C1B38-1A4D-E940-9ABA-807DCFFC4FAA}" type="slidenum">
              <a:rPr lang="en-US" smtClean="0"/>
              <a:pPr/>
              <a:t>2</a:t>
            </a:fld>
            <a:endParaRPr lang="en-US" dirty="0"/>
          </a:p>
        </p:txBody>
      </p:sp>
      <p:sp>
        <p:nvSpPr>
          <p:cNvPr id="5" name="Content Placeholder 4"/>
          <p:cNvSpPr>
            <a:spLocks noGrp="1"/>
          </p:cNvSpPr>
          <p:nvPr>
            <p:ph sz="quarter" idx="1"/>
          </p:nvPr>
        </p:nvSpPr>
        <p:spPr/>
        <p:txBody>
          <a:bodyPr>
            <a:normAutofit/>
          </a:bodyPr>
          <a:lstStyle/>
          <a:p>
            <a:r>
              <a:rPr lang="en-US" sz="4000" b="1" dirty="0">
                <a:solidFill>
                  <a:schemeClr val="accent1">
                    <a:lumMod val="75000"/>
                  </a:schemeClr>
                </a:solidFill>
                <a:latin typeface="Garamond" pitchFamily="18" charset="0"/>
              </a:rPr>
              <a:t>Define Sexual Assault and Root Causes</a:t>
            </a:r>
          </a:p>
          <a:p>
            <a:r>
              <a:rPr lang="en-US" sz="4000" b="1" dirty="0">
                <a:solidFill>
                  <a:schemeClr val="accent1">
                    <a:lumMod val="75000"/>
                  </a:schemeClr>
                </a:solidFill>
                <a:latin typeface="Garamond" pitchFamily="18" charset="0"/>
              </a:rPr>
              <a:t>Explore the Bystander Model</a:t>
            </a:r>
          </a:p>
          <a:p>
            <a:r>
              <a:rPr lang="en-US" sz="4000" b="1" dirty="0">
                <a:solidFill>
                  <a:schemeClr val="accent1">
                    <a:lumMod val="75000"/>
                  </a:schemeClr>
                </a:solidFill>
                <a:latin typeface="Garamond" pitchFamily="18" charset="0"/>
              </a:rPr>
              <a:t>Develop Skills for Effective Bystander Intervention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Autofit/>
          </a:bodyPr>
          <a:lstStyle/>
          <a:p>
            <a:pPr algn="ctr" eaLnBrk="1" fontAlgn="auto" hangingPunct="1">
              <a:spcAft>
                <a:spcPts val="0"/>
              </a:spcAft>
              <a:defRPr/>
            </a:pPr>
            <a:r>
              <a:rPr lang="en-US" sz="5400" dirty="0">
                <a:solidFill>
                  <a:schemeClr val="tx1">
                    <a:lumMod val="75000"/>
                    <a:lumOff val="25000"/>
                  </a:schemeClr>
                </a:solidFill>
              </a:rPr>
              <a:t>Delegate</a:t>
            </a:r>
          </a:p>
        </p:txBody>
      </p:sp>
      <p:sp>
        <p:nvSpPr>
          <p:cNvPr id="14339" name="TextBox 2"/>
          <p:cNvSpPr txBox="1">
            <a:spLocks noChangeArrowheads="1"/>
          </p:cNvSpPr>
          <p:nvPr/>
        </p:nvSpPr>
        <p:spPr bwMode="auto">
          <a:xfrm>
            <a:off x="1524000" y="1600200"/>
            <a:ext cx="6222217" cy="1569660"/>
          </a:xfrm>
          <a:prstGeom prst="rect">
            <a:avLst/>
          </a:prstGeom>
          <a:noFill/>
          <a:ln w="9525">
            <a:noFill/>
            <a:miter lim="800000"/>
            <a:headEnd/>
            <a:tailEnd/>
          </a:ln>
        </p:spPr>
        <p:txBody>
          <a:bodyPr wrap="none">
            <a:spAutoFit/>
          </a:bodyPr>
          <a:lstStyle/>
          <a:p>
            <a:pPr algn="ctr">
              <a:defRPr/>
            </a:pPr>
            <a:r>
              <a:rPr lang="en-US" sz="3200" dirty="0">
                <a:latin typeface="Cambria" pitchFamily="18" charset="0"/>
              </a:rPr>
              <a:t>Have someone get help.</a:t>
            </a:r>
          </a:p>
          <a:p>
            <a:pPr algn="ctr">
              <a:defRPr/>
            </a:pPr>
            <a:r>
              <a:rPr lang="en-US" sz="3200" dirty="0">
                <a:latin typeface="Cambria" pitchFamily="18" charset="0"/>
              </a:rPr>
              <a:t>Ask someone to intervene for you. </a:t>
            </a:r>
          </a:p>
          <a:p>
            <a:pPr algn="ctr">
              <a:defRPr/>
            </a:pPr>
            <a:r>
              <a:rPr lang="en-US" sz="3200" dirty="0">
                <a:latin typeface="Cambria" pitchFamily="18" charset="0"/>
              </a:rPr>
              <a:t>Team Work!</a:t>
            </a:r>
            <a:endParaRPr lang="en-US" sz="3200" b="1" dirty="0">
              <a:latin typeface="Cambria" pitchFamily="18" charset="0"/>
            </a:endParaRPr>
          </a:p>
        </p:txBody>
      </p:sp>
      <p:pic>
        <p:nvPicPr>
          <p:cNvPr id="29700" name="Picture 5" descr="tumblr_m3p0di3rGw1qbabvao2_500.gif"/>
          <p:cNvPicPr>
            <a:picLocks noChangeAspect="1"/>
          </p:cNvPicPr>
          <p:nvPr/>
        </p:nvPicPr>
        <p:blipFill>
          <a:blip r:embed="rId2" cstate="print"/>
          <a:srcRect/>
          <a:stretch>
            <a:fillRect/>
          </a:stretch>
        </p:blipFill>
        <p:spPr bwMode="auto">
          <a:xfrm>
            <a:off x="2190750" y="3595688"/>
            <a:ext cx="4762500" cy="25812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a:p>
          <a:p>
            <a:pPr algn="ctr">
              <a:buNone/>
            </a:pPr>
            <a:endParaRPr lang="en-US" dirty="0"/>
          </a:p>
          <a:p>
            <a:pPr algn="ctr">
              <a:buNone/>
            </a:pPr>
            <a:r>
              <a:rPr lang="en-US" sz="5400" dirty="0"/>
              <a:t>Let’s Practice!!</a:t>
            </a:r>
          </a:p>
        </p:txBody>
      </p:sp>
      <p:sp>
        <p:nvSpPr>
          <p:cNvPr id="3" name="Title 2"/>
          <p:cNvSpPr>
            <a:spLocks noGrp="1"/>
          </p:cNvSpPr>
          <p:nvPr>
            <p:ph type="title"/>
          </p:nvPr>
        </p:nvSpPr>
        <p:spPr/>
        <p:txBody>
          <a:bodyPr>
            <a:normAutofit/>
          </a:bodyPr>
          <a:lstStyle/>
          <a:p>
            <a:pPr algn="ctr"/>
            <a:r>
              <a:rPr lang="en-US" sz="4500" dirty="0">
                <a:latin typeface="Century Schoolbook" pitchFamily="18" charset="0"/>
              </a:rPr>
              <a:t>Scenarios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987"/>
            <a:ext cx="8229600" cy="1143000"/>
          </a:xfrm>
        </p:spPr>
        <p:txBody>
          <a:bodyPr/>
          <a:lstStyle/>
          <a:p>
            <a:r>
              <a:rPr lang="en-US" dirty="0">
                <a:solidFill>
                  <a:schemeClr val="accent1"/>
                </a:solidFill>
              </a:rPr>
              <a:t>Let’s Brainstorm together…..</a:t>
            </a:r>
          </a:p>
        </p:txBody>
      </p:sp>
      <p:sp>
        <p:nvSpPr>
          <p:cNvPr id="3" name="TextBox 2"/>
          <p:cNvSpPr txBox="1"/>
          <p:nvPr/>
        </p:nvSpPr>
        <p:spPr>
          <a:xfrm>
            <a:off x="381000" y="838200"/>
            <a:ext cx="8534400" cy="4832092"/>
          </a:xfrm>
          <a:prstGeom prst="rect">
            <a:avLst/>
          </a:prstGeom>
          <a:noFill/>
        </p:spPr>
        <p:txBody>
          <a:bodyPr wrap="square" rtlCol="0">
            <a:spAutoFit/>
          </a:bodyPr>
          <a:lstStyle/>
          <a:p>
            <a:r>
              <a:rPr lang="en-US" sz="2800" dirty="0">
                <a:solidFill>
                  <a:schemeClr val="tx2"/>
                </a:solidFill>
              </a:rPr>
              <a:t>You are out of town visiting a friend. She is hosting a party in honor of your visit. At some point during the evening you notice someone across from you that seems really drunk. One person in particular, someone calls them Chris, is paying them a lot of attention and is walking over to them with drink after drink. You do not know either of these people.  You are not sure if they are together or if they even know each other. Chris starts moving the drunk person towards the door. </a:t>
            </a:r>
          </a:p>
        </p:txBody>
      </p:sp>
    </p:spTree>
    <p:extLst>
      <p:ext uri="{BB962C8B-B14F-4D97-AF65-F5344CB8AC3E}">
        <p14:creationId xmlns:p14="http://schemas.microsoft.com/office/powerpoint/2010/main" val="3286335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59934"/>
            <a:ext cx="8991600" cy="4847358"/>
          </a:xfrm>
        </p:spPr>
        <p:txBody>
          <a:bodyPr>
            <a:normAutofit/>
          </a:bodyPr>
          <a:lstStyle/>
          <a:p>
            <a:r>
              <a:rPr lang="en-US" sz="1800" dirty="0"/>
              <a:t>Bob, your friend and coworker has been telling you for months about another coworker, Sarah, he is interested in. They went on a few dates but it never went anywhere. She just started dating another co-worker. He says she’s played around with him long enough. </a:t>
            </a:r>
          </a:p>
          <a:p>
            <a:pPr marL="109728" indent="0">
              <a:buNone/>
            </a:pPr>
            <a:endParaRPr lang="en-US" sz="1800" dirty="0"/>
          </a:p>
          <a:p>
            <a:r>
              <a:rPr lang="en-US" sz="1800" dirty="0"/>
              <a:t>The following week he tells you he’s “had it with her lies and bullshit”. Later that day he messages you and sends you pics of a txt conversation he’s had with her: </a:t>
            </a:r>
          </a:p>
          <a:p>
            <a:endParaRPr lang="en-US" sz="1800" dirty="0"/>
          </a:p>
          <a:p>
            <a:r>
              <a:rPr lang="en-US" sz="1800" i="1" dirty="0"/>
              <a:t>Bob: I thought you liked me, clearly you prefer to sleep your way to the top</a:t>
            </a:r>
          </a:p>
          <a:p>
            <a:r>
              <a:rPr lang="en-US" sz="1800" i="1" dirty="0"/>
              <a:t>Sarah: I’m sorry you’re so upset but this isn’t ok. Please stop. </a:t>
            </a:r>
            <a:endParaRPr lang="en-US" sz="1800" dirty="0"/>
          </a:p>
          <a:p>
            <a:r>
              <a:rPr lang="en-US" sz="1800" i="1" dirty="0"/>
              <a:t>Bob: How do you live with yourself knowing you are a liar. Does he? </a:t>
            </a:r>
          </a:p>
          <a:p>
            <a:r>
              <a:rPr lang="en-US" sz="1800" i="1" dirty="0"/>
              <a:t>Sarah: Please stop. I am trying to do my job and this is very out of control. Please don’t do this during work hours.</a:t>
            </a:r>
          </a:p>
          <a:p>
            <a:r>
              <a:rPr lang="en-US" sz="1800" i="1" dirty="0"/>
              <a:t>Bob: You should have thought of that before you acted like such a lying slut</a:t>
            </a:r>
            <a:endParaRPr lang="en-US" sz="1800" dirty="0"/>
          </a:p>
          <a:p>
            <a:endParaRPr lang="en-US" sz="1800" dirty="0"/>
          </a:p>
          <a:p>
            <a:endParaRPr lang="en-US" sz="1800" dirty="0"/>
          </a:p>
          <a:p>
            <a:endParaRPr lang="en-US" sz="1800" dirty="0"/>
          </a:p>
          <a:p>
            <a:endParaRPr lang="en-US" sz="1800" dirty="0"/>
          </a:p>
        </p:txBody>
      </p:sp>
      <p:sp>
        <p:nvSpPr>
          <p:cNvPr id="3" name="Title 2"/>
          <p:cNvSpPr>
            <a:spLocks noGrp="1"/>
          </p:cNvSpPr>
          <p:nvPr>
            <p:ph type="title"/>
          </p:nvPr>
        </p:nvSpPr>
        <p:spPr>
          <a:xfrm>
            <a:off x="152400" y="16933"/>
            <a:ext cx="8229600" cy="1143000"/>
          </a:xfrm>
        </p:spPr>
        <p:txBody>
          <a:bodyPr/>
          <a:lstStyle/>
          <a:p>
            <a:r>
              <a:rPr lang="en-US" dirty="0"/>
              <a:t>What would you do?</a:t>
            </a:r>
          </a:p>
        </p:txBody>
      </p:sp>
    </p:spTree>
    <p:extLst>
      <p:ext uri="{BB962C8B-B14F-4D97-AF65-F5344CB8AC3E}">
        <p14:creationId xmlns:p14="http://schemas.microsoft.com/office/powerpoint/2010/main" val="148674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752" y="914400"/>
            <a:ext cx="8991600" cy="5391150"/>
          </a:xfrm>
        </p:spPr>
        <p:txBody>
          <a:bodyPr>
            <a:normAutofit fontScale="92500" lnSpcReduction="10000"/>
          </a:bodyPr>
          <a:lstStyle/>
          <a:p>
            <a:r>
              <a:rPr lang="en-US" sz="2600" dirty="0"/>
              <a:t>You and some other volunteers are working on reorganizing a community food pantry. One of the women who helped organize the day comes in to see how things are coming along. She starts talking to another volunteer about something she overheard about one of the staff at the food pantry. She says, “I’m not saying the girl's a liar, all I am saying is a she shouldn’t have gotten herself into that situation in the first place. You’ve seen how she dresses and carries on, and honestly I don’t mean to sound like a racist, but you know how those people act.” The other volunteer responds, “I just hope she’s telling the truth and doesn’t ruin some poor guy’s life over a misunderstanding.” You see a few people seem uncomfortable with the conversation. </a:t>
            </a:r>
          </a:p>
          <a:p>
            <a:endParaRPr lang="en-US" sz="2400" dirty="0"/>
          </a:p>
        </p:txBody>
      </p:sp>
      <p:sp>
        <p:nvSpPr>
          <p:cNvPr id="3" name="Title 2"/>
          <p:cNvSpPr>
            <a:spLocks noGrp="1"/>
          </p:cNvSpPr>
          <p:nvPr>
            <p:ph type="title"/>
          </p:nvPr>
        </p:nvSpPr>
        <p:spPr>
          <a:xfrm>
            <a:off x="0" y="19050"/>
            <a:ext cx="8229600" cy="895350"/>
          </a:xfrm>
        </p:spPr>
        <p:txBody>
          <a:bodyPr/>
          <a:lstStyle/>
          <a:p>
            <a:r>
              <a:rPr lang="en-US" dirty="0"/>
              <a:t>What would you do?</a:t>
            </a:r>
          </a:p>
        </p:txBody>
      </p:sp>
    </p:spTree>
    <p:extLst>
      <p:ext uri="{BB962C8B-B14F-4D97-AF65-F5344CB8AC3E}">
        <p14:creationId xmlns:p14="http://schemas.microsoft.com/office/powerpoint/2010/main" val="667451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sz="3200" dirty="0">
                <a:solidFill>
                  <a:schemeClr val="accent1">
                    <a:lumMod val="75000"/>
                  </a:schemeClr>
                </a:solidFill>
              </a:rPr>
              <a:t>More Questions? Give us a shout!</a:t>
            </a:r>
          </a:p>
          <a:p>
            <a:pPr algn="ctr">
              <a:buNone/>
            </a:pPr>
            <a:endParaRPr lang="en-US" dirty="0">
              <a:solidFill>
                <a:schemeClr val="accent1">
                  <a:lumMod val="75000"/>
                </a:schemeClr>
              </a:solidFill>
            </a:endParaRPr>
          </a:p>
          <a:p>
            <a:pPr algn="ctr">
              <a:buNone/>
            </a:pPr>
            <a:r>
              <a:rPr lang="en-US" dirty="0">
                <a:solidFill>
                  <a:schemeClr val="accent1">
                    <a:lumMod val="75000"/>
                  </a:schemeClr>
                </a:solidFill>
              </a:rPr>
              <a:t>TN Coalition to End Domestic &amp; Sexual Violence</a:t>
            </a:r>
          </a:p>
          <a:p>
            <a:pPr algn="ctr">
              <a:buNone/>
            </a:pPr>
            <a:r>
              <a:rPr lang="en-US" dirty="0">
                <a:solidFill>
                  <a:schemeClr val="accent1">
                    <a:lumMod val="75000"/>
                  </a:schemeClr>
                </a:solidFill>
              </a:rPr>
              <a:t>615-386-9406</a:t>
            </a:r>
          </a:p>
          <a:p>
            <a:pPr algn="ctr">
              <a:buNone/>
            </a:pPr>
            <a:endParaRPr lang="en-US" dirty="0">
              <a:solidFill>
                <a:schemeClr val="accent1">
                  <a:lumMod val="75000"/>
                </a:schemeClr>
              </a:solidFill>
            </a:endParaRPr>
          </a:p>
          <a:p>
            <a:pPr algn="ctr">
              <a:buNone/>
            </a:pPr>
            <a:r>
              <a:rPr lang="en-US" dirty="0">
                <a:solidFill>
                  <a:schemeClr val="accent1">
                    <a:lumMod val="75000"/>
                  </a:schemeClr>
                </a:solidFill>
              </a:rPr>
              <a:t>NAME</a:t>
            </a:r>
          </a:p>
          <a:p>
            <a:pPr algn="ctr">
              <a:buNone/>
            </a:pPr>
            <a:r>
              <a:rPr lang="en-US" dirty="0">
                <a:solidFill>
                  <a:schemeClr val="accent1">
                    <a:lumMod val="75000"/>
                  </a:schemeClr>
                </a:solidFill>
              </a:rPr>
              <a:t>EMAIL</a:t>
            </a:r>
            <a:endParaRPr lang="en-US" dirty="0"/>
          </a:p>
          <a:p>
            <a:pPr algn="ctr">
              <a:buNone/>
            </a:pPr>
            <a:endParaRPr lang="en-US" dirty="0"/>
          </a:p>
        </p:txBody>
      </p:sp>
      <p:sp>
        <p:nvSpPr>
          <p:cNvPr id="3" name="Title 2"/>
          <p:cNvSpPr>
            <a:spLocks noGrp="1"/>
          </p:cNvSpPr>
          <p:nvPr>
            <p:ph type="title"/>
          </p:nvPr>
        </p:nvSpPr>
        <p:spPr/>
        <p:txBody>
          <a:bodyPr/>
          <a:lstStyle/>
          <a:p>
            <a:pPr algn="ctr"/>
            <a:r>
              <a:rPr lang="en-US" dirty="0">
                <a:latin typeface="Century Schoolbook" pitchFamily="18"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SHARED AGREEMENTS</a:t>
            </a:r>
          </a:p>
        </p:txBody>
      </p:sp>
      <p:sp>
        <p:nvSpPr>
          <p:cNvPr id="3" name="Footer Placeholder 2"/>
          <p:cNvSpPr>
            <a:spLocks noGrp="1"/>
          </p:cNvSpPr>
          <p:nvPr>
            <p:ph type="ftr" sz="quarter" idx="11"/>
          </p:nvPr>
        </p:nvSpPr>
        <p:spPr/>
        <p:txBody>
          <a:bodyPr/>
          <a:lstStyle/>
          <a:p>
            <a:r>
              <a:rPr lang="en-US" dirty="0"/>
              <a:t>BRINGING IN THE BYSTANDER (MOYNIHAN, ECKSTEIN, BANYARD, PLANTE) © 2013</a:t>
            </a:r>
          </a:p>
        </p:txBody>
      </p:sp>
      <p:sp>
        <p:nvSpPr>
          <p:cNvPr id="4" name="Slide Number Placeholder 3"/>
          <p:cNvSpPr>
            <a:spLocks noGrp="1"/>
          </p:cNvSpPr>
          <p:nvPr>
            <p:ph type="sldNum" sz="quarter" idx="12"/>
          </p:nvPr>
        </p:nvSpPr>
        <p:spPr/>
        <p:txBody>
          <a:bodyPr/>
          <a:lstStyle/>
          <a:p>
            <a:fld id="{3B5C1B38-1A4D-E940-9ABA-807DCFFC4FAA}" type="slidenum">
              <a:rPr lang="en-US" smtClean="0"/>
              <a:pPr/>
              <a:t>3</a:t>
            </a:fld>
            <a:endParaRPr lang="en-US" dirty="0"/>
          </a:p>
        </p:txBody>
      </p:sp>
      <p:sp>
        <p:nvSpPr>
          <p:cNvPr id="5" name="Content Placeholder 4"/>
          <p:cNvSpPr>
            <a:spLocks noGrp="1"/>
          </p:cNvSpPr>
          <p:nvPr>
            <p:ph sz="quarter" idx="1"/>
          </p:nvPr>
        </p:nvSpPr>
        <p:spPr/>
        <p:txBody>
          <a:bodyPr>
            <a:normAutofit/>
          </a:bodyPr>
          <a:lstStyle/>
          <a:p>
            <a:pPr>
              <a:buNone/>
            </a:pPr>
            <a:endParaRPr lang="en-US" sz="2800" b="1" dirty="0">
              <a:solidFill>
                <a:schemeClr val="accent1">
                  <a:lumMod val="75000"/>
                </a:schemeClr>
              </a:solidFill>
            </a:endParaRPr>
          </a:p>
          <a:p>
            <a:r>
              <a:rPr lang="en-US" sz="4000" b="1" dirty="0">
                <a:solidFill>
                  <a:schemeClr val="accent1">
                    <a:lumMod val="75000"/>
                  </a:schemeClr>
                </a:solidFill>
                <a:latin typeface="Garamond" pitchFamily="18" charset="0"/>
              </a:rPr>
              <a:t>Confidentiality</a:t>
            </a:r>
          </a:p>
          <a:p>
            <a:r>
              <a:rPr lang="en-US" sz="4000" b="1" dirty="0">
                <a:solidFill>
                  <a:schemeClr val="accent1">
                    <a:lumMod val="75000"/>
                  </a:schemeClr>
                </a:solidFill>
                <a:latin typeface="Garamond" pitchFamily="18" charset="0"/>
              </a:rPr>
              <a:t>Respectful Communication &amp; Speech</a:t>
            </a:r>
          </a:p>
          <a:p>
            <a:r>
              <a:rPr lang="en-US" sz="4000" b="1" dirty="0">
                <a:solidFill>
                  <a:schemeClr val="accent1">
                    <a:lumMod val="75000"/>
                  </a:schemeClr>
                </a:solidFill>
                <a:latin typeface="Garamond" pitchFamily="18" charset="0"/>
              </a:rPr>
              <a:t>Right to Pass</a:t>
            </a:r>
          </a:p>
          <a:p>
            <a:r>
              <a:rPr lang="en-US" sz="4000" b="1" dirty="0">
                <a:solidFill>
                  <a:schemeClr val="accent1">
                    <a:lumMod val="75000"/>
                  </a:schemeClr>
                </a:solidFill>
                <a:latin typeface="Garamond" pitchFamily="18" charset="0"/>
              </a:rPr>
              <a:t>Take Care of Yourselves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066800"/>
          </a:xfrm>
        </p:spPr>
        <p:txBody>
          <a:bodyPr>
            <a:normAutofit/>
          </a:bodyPr>
          <a:lstStyle/>
          <a:p>
            <a:pPr algn="ctr">
              <a:defRPr/>
            </a:pPr>
            <a:r>
              <a:rPr lang="en-US" dirty="0"/>
              <a:t>AGREE, DISAGREE OR NEUTRAL</a:t>
            </a:r>
          </a:p>
        </p:txBody>
      </p:sp>
      <p:pic>
        <p:nvPicPr>
          <p:cNvPr id="21507" name="Picture 2"/>
          <p:cNvPicPr>
            <a:picLocks noGrp="1" noChangeAspect="1" noChangeArrowheads="1"/>
          </p:cNvPicPr>
          <p:nvPr>
            <p:ph idx="1"/>
          </p:nvPr>
        </p:nvPicPr>
        <p:blipFill>
          <a:blip r:embed="rId3" cstate="print"/>
          <a:srcRect/>
          <a:stretch>
            <a:fillRect/>
          </a:stretch>
        </p:blipFill>
        <p:spPr>
          <a:xfrm>
            <a:off x="1828800" y="1905000"/>
            <a:ext cx="5351463" cy="42259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65000"/>
                    <a:lumOff val="35000"/>
                  </a:schemeClr>
                </a:solidFill>
                <a:latin typeface="Century Schoolbook" pitchFamily="18" charset="0"/>
              </a:rPr>
              <a:t>STATEMENT #1</a:t>
            </a:r>
          </a:p>
        </p:txBody>
      </p:sp>
      <p:sp>
        <p:nvSpPr>
          <p:cNvPr id="3" name="Content Placeholder 2"/>
          <p:cNvSpPr>
            <a:spLocks noGrp="1"/>
          </p:cNvSpPr>
          <p:nvPr>
            <p:ph idx="1"/>
          </p:nvPr>
        </p:nvSpPr>
        <p:spPr/>
        <p:txBody>
          <a:bodyPr/>
          <a:lstStyle/>
          <a:p>
            <a:pPr algn="ctr">
              <a:lnSpc>
                <a:spcPct val="90000"/>
              </a:lnSpc>
              <a:buNone/>
            </a:pPr>
            <a:endParaRPr lang="en-US" sz="3600" b="1" dirty="0">
              <a:solidFill>
                <a:schemeClr val="accent1">
                  <a:lumMod val="50000"/>
                </a:schemeClr>
              </a:solidFill>
              <a:latin typeface="Garamond" pitchFamily="18" charset="0"/>
            </a:endParaRPr>
          </a:p>
          <a:p>
            <a:pPr algn="ctr">
              <a:lnSpc>
                <a:spcPct val="90000"/>
              </a:lnSpc>
              <a:buNone/>
            </a:pPr>
            <a:endParaRPr lang="en-US" sz="3600" b="1" dirty="0">
              <a:solidFill>
                <a:schemeClr val="accent1">
                  <a:lumMod val="50000"/>
                </a:schemeClr>
              </a:solidFill>
              <a:latin typeface="Garamond" pitchFamily="18" charset="0"/>
            </a:endParaRPr>
          </a:p>
          <a:p>
            <a:pPr algn="ctr">
              <a:lnSpc>
                <a:spcPct val="90000"/>
              </a:lnSpc>
              <a:buNone/>
            </a:pPr>
            <a:endParaRPr lang="en-US" sz="3600" b="1" dirty="0">
              <a:solidFill>
                <a:schemeClr val="accent1">
                  <a:lumMod val="50000"/>
                </a:schemeClr>
              </a:solidFill>
              <a:latin typeface="Garamond" pitchFamily="18" charset="0"/>
            </a:endParaRPr>
          </a:p>
          <a:p>
            <a:pPr algn="ctr">
              <a:lnSpc>
                <a:spcPct val="90000"/>
              </a:lnSpc>
              <a:buNone/>
            </a:pPr>
            <a:r>
              <a:rPr lang="en-US" sz="3600" b="1" dirty="0">
                <a:solidFill>
                  <a:schemeClr val="accent1">
                    <a:lumMod val="50000"/>
                  </a:schemeClr>
                </a:solidFill>
                <a:latin typeface="Garamond" pitchFamily="18" charset="0"/>
              </a:rPr>
              <a:t>Women lie about rape.</a:t>
            </a:r>
          </a:p>
          <a:p>
            <a:pPr algn="ctr">
              <a:lnSpc>
                <a:spcPct val="90000"/>
              </a:lnSpc>
            </a:pPr>
            <a:endParaRPr lang="en-US" sz="2800" b="1" dirty="0">
              <a:solidFill>
                <a:schemeClr val="accent1">
                  <a:lumMod val="50000"/>
                </a:schemeClr>
              </a:solidFill>
              <a:latin typeface="Garamond"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65000"/>
                    <a:lumOff val="35000"/>
                  </a:schemeClr>
                </a:solidFill>
                <a:latin typeface="Century Schoolbook" pitchFamily="18" charset="0"/>
              </a:rPr>
              <a:t>STATEMENT #2</a:t>
            </a:r>
          </a:p>
        </p:txBody>
      </p:sp>
      <p:sp>
        <p:nvSpPr>
          <p:cNvPr id="3" name="Content Placeholder 2"/>
          <p:cNvSpPr>
            <a:spLocks noGrp="1"/>
          </p:cNvSpPr>
          <p:nvPr>
            <p:ph idx="1"/>
          </p:nvPr>
        </p:nvSpPr>
        <p:spPr/>
        <p:txBody>
          <a:bodyPr/>
          <a:lstStyle/>
          <a:p>
            <a:pPr algn="ctr">
              <a:buNone/>
              <a:defRPr/>
            </a:pPr>
            <a:endParaRPr lang="en-US" sz="3200" b="1" dirty="0">
              <a:solidFill>
                <a:schemeClr val="accent1">
                  <a:lumMod val="50000"/>
                </a:schemeClr>
              </a:solidFill>
              <a:latin typeface="Garamond" pitchFamily="18" charset="0"/>
            </a:endParaRPr>
          </a:p>
          <a:p>
            <a:pPr algn="ctr">
              <a:buNone/>
              <a:defRPr/>
            </a:pPr>
            <a:endParaRPr lang="en-US" sz="3200" b="1" dirty="0">
              <a:solidFill>
                <a:schemeClr val="accent1">
                  <a:lumMod val="50000"/>
                </a:schemeClr>
              </a:solidFill>
              <a:latin typeface="Garamond" pitchFamily="18" charset="0"/>
            </a:endParaRPr>
          </a:p>
          <a:p>
            <a:pPr algn="ctr">
              <a:buNone/>
              <a:defRPr/>
            </a:pPr>
            <a:endParaRPr lang="en-US" sz="3200" b="1" dirty="0">
              <a:solidFill>
                <a:schemeClr val="accent1">
                  <a:lumMod val="50000"/>
                </a:schemeClr>
              </a:solidFill>
              <a:latin typeface="Garamond" pitchFamily="18" charset="0"/>
            </a:endParaRPr>
          </a:p>
          <a:p>
            <a:pPr algn="ctr">
              <a:buNone/>
              <a:defRPr/>
            </a:pPr>
            <a:r>
              <a:rPr lang="en-US" sz="3200" b="1" dirty="0">
                <a:solidFill>
                  <a:schemeClr val="accent1">
                    <a:lumMod val="50000"/>
                  </a:schemeClr>
                </a:solidFill>
                <a:latin typeface="Garamond" pitchFamily="18" charset="0"/>
              </a:rPr>
              <a:t>He’s a man. Men can’t be raped.</a:t>
            </a:r>
            <a:r>
              <a:rPr lang="en-US" sz="3200" b="1" dirty="0">
                <a:solidFill>
                  <a:schemeClr val="accent1">
                    <a:lumMod val="50000"/>
                  </a:schemeClr>
                </a:solidFill>
                <a:latin typeface="Bell MT" pitchFamily="18" charset="0"/>
              </a:rPr>
              <a:t> </a:t>
            </a:r>
            <a:endParaRPr lang="en-US" sz="3200" dirty="0">
              <a:solidFill>
                <a:schemeClr val="accent1">
                  <a:lumMod val="50000"/>
                </a:schemeClr>
              </a:solidFill>
              <a:latin typeface="Bell MT" pitchFamily="18" charset="0"/>
            </a:endParaRPr>
          </a:p>
          <a:p>
            <a:pPr algn="ctr"/>
            <a:endParaRPr lang="en-US" sz="2800" dirty="0">
              <a:solidFill>
                <a:schemeClr val="accent1">
                  <a:lumMod val="50000"/>
                </a:schemeClr>
              </a:solidFill>
              <a:latin typeface="Amerigo Md BT"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65000"/>
                    <a:lumOff val="35000"/>
                  </a:schemeClr>
                </a:solidFill>
                <a:latin typeface="Century Schoolbook" pitchFamily="18" charset="0"/>
              </a:rPr>
              <a:t>STATEMENT #3</a:t>
            </a:r>
          </a:p>
        </p:txBody>
      </p:sp>
      <p:sp>
        <p:nvSpPr>
          <p:cNvPr id="3" name="Content Placeholder 2"/>
          <p:cNvSpPr>
            <a:spLocks noGrp="1"/>
          </p:cNvSpPr>
          <p:nvPr>
            <p:ph idx="1"/>
          </p:nvPr>
        </p:nvSpPr>
        <p:spPr>
          <a:xfrm>
            <a:off x="457200" y="2590800"/>
            <a:ext cx="8229600" cy="4525963"/>
          </a:xfrm>
        </p:spPr>
        <p:txBody>
          <a:bodyPr/>
          <a:lstStyle/>
          <a:p>
            <a:pPr algn="ctr">
              <a:buNone/>
            </a:pPr>
            <a:r>
              <a:rPr lang="en-US" sz="3200" b="1" dirty="0">
                <a:solidFill>
                  <a:schemeClr val="accent1">
                    <a:lumMod val="50000"/>
                  </a:schemeClr>
                </a:solidFill>
                <a:latin typeface="Garamond" pitchFamily="18" charset="0"/>
              </a:rPr>
              <a:t>If a person doesn’t say no, </a:t>
            </a:r>
          </a:p>
          <a:p>
            <a:pPr algn="ctr">
              <a:buNone/>
            </a:pPr>
            <a:r>
              <a:rPr lang="en-US" sz="3200" b="1" dirty="0">
                <a:solidFill>
                  <a:schemeClr val="accent1">
                    <a:lumMod val="50000"/>
                  </a:schemeClr>
                </a:solidFill>
                <a:latin typeface="Garamond" pitchFamily="18" charset="0"/>
              </a:rPr>
              <a:t>they are consenting to sex</a:t>
            </a:r>
            <a:endParaRPr lang="en-US" sz="3200" dirty="0">
              <a:solidFill>
                <a:schemeClr val="accent1">
                  <a:lumMod val="50000"/>
                </a:schemeClr>
              </a:solidFill>
              <a:latin typeface="Garamond" pitchFamily="18" charset="0"/>
            </a:endParaRPr>
          </a:p>
          <a:p>
            <a:pPr algn="ctr"/>
            <a:endParaRPr lang="en-US" sz="2800" dirty="0">
              <a:solidFill>
                <a:schemeClr val="accent1">
                  <a:lumMod val="50000"/>
                </a:schemeClr>
              </a:solidFill>
              <a:latin typeface="Garamond"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lumMod val="65000"/>
                    <a:lumOff val="35000"/>
                  </a:schemeClr>
                </a:solidFill>
                <a:latin typeface="Century Schoolbook" pitchFamily="18" charset="0"/>
              </a:rPr>
              <a:t>What is Sexual Violence?</a:t>
            </a:r>
          </a:p>
        </p:txBody>
      </p:sp>
      <p:sp>
        <p:nvSpPr>
          <p:cNvPr id="3" name="Content Placeholder 2"/>
          <p:cNvSpPr>
            <a:spLocks noGrp="1"/>
          </p:cNvSpPr>
          <p:nvPr>
            <p:ph idx="1"/>
          </p:nvPr>
        </p:nvSpPr>
        <p:spPr/>
        <p:txBody>
          <a:bodyPr>
            <a:noAutofit/>
          </a:bodyPr>
          <a:lstStyle/>
          <a:p>
            <a:pPr algn="ctr">
              <a:buNone/>
            </a:pPr>
            <a:r>
              <a:rPr lang="en-GB" sz="3300" dirty="0">
                <a:solidFill>
                  <a:schemeClr val="accent1">
                    <a:lumMod val="50000"/>
                  </a:schemeClr>
                </a:solidFill>
                <a:latin typeface="Garamond" pitchFamily="18" charset="0"/>
              </a:rPr>
              <a:t>Sexual violence occurs when someone is </a:t>
            </a:r>
          </a:p>
          <a:p>
            <a:pPr algn="ctr">
              <a:buNone/>
            </a:pPr>
            <a:r>
              <a:rPr lang="en-GB" sz="3300" dirty="0">
                <a:solidFill>
                  <a:schemeClr val="accent1">
                    <a:lumMod val="50000"/>
                  </a:schemeClr>
                </a:solidFill>
                <a:latin typeface="Garamond" pitchFamily="18" charset="0"/>
              </a:rPr>
              <a:t>forced, coerced, or manipulated into unwanted sexual activity against his or her will or </a:t>
            </a:r>
          </a:p>
          <a:p>
            <a:pPr algn="ctr">
              <a:buNone/>
            </a:pPr>
            <a:r>
              <a:rPr lang="en-GB" sz="3300" dirty="0">
                <a:solidFill>
                  <a:schemeClr val="accent1">
                    <a:lumMod val="50000"/>
                  </a:schemeClr>
                </a:solidFill>
                <a:latin typeface="Garamond" pitchFamily="18" charset="0"/>
              </a:rPr>
              <a:t>when a person is incapable to give consent due to being underage, having an illness or disability, or being incapacitated due to alcohol </a:t>
            </a:r>
          </a:p>
          <a:p>
            <a:pPr algn="ctr">
              <a:buNone/>
            </a:pPr>
            <a:r>
              <a:rPr lang="en-GB" sz="3300" dirty="0">
                <a:solidFill>
                  <a:schemeClr val="accent1">
                    <a:lumMod val="50000"/>
                  </a:schemeClr>
                </a:solidFill>
                <a:latin typeface="Garamond" pitchFamily="18" charset="0"/>
              </a:rPr>
              <a:t>or other drugs</a:t>
            </a:r>
            <a:r>
              <a:rPr lang="en-GB" sz="3300" dirty="0">
                <a:solidFill>
                  <a:schemeClr val="accent1">
                    <a:lumMod val="50000"/>
                  </a:schemeClr>
                </a:solidFill>
              </a:rPr>
              <a:t>.</a:t>
            </a:r>
            <a:r>
              <a:rPr lang="en-GB" sz="3300" dirty="0"/>
              <a:t/>
            </a:r>
            <a:br>
              <a:rPr lang="en-GB" sz="3300" dirty="0"/>
            </a:br>
            <a:r>
              <a:rPr lang="en-GB" sz="3300" dirty="0"/>
              <a:t> </a:t>
            </a:r>
          </a:p>
        </p:txBody>
      </p:sp>
      <p:pic>
        <p:nvPicPr>
          <p:cNvPr id="4" name="Picture 6" descr="https://encrypted-tbn1.gstatic.com/images?q=tbn:ANd9GcSJ0EABVPZ03INQdK_hlb2zeYn8-fbMVfSnV8jnfH2dgys9rm1NOQ">
            <a:hlinkClick r:id="rId3"/>
          </p:cNvPr>
          <p:cNvPicPr>
            <a:picLocks noChangeAspect="1" noChangeArrowheads="1"/>
          </p:cNvPicPr>
          <p:nvPr/>
        </p:nvPicPr>
        <p:blipFill>
          <a:blip r:embed="rId4" cstate="print"/>
          <a:srcRect/>
          <a:stretch>
            <a:fillRect/>
          </a:stretch>
        </p:blipFill>
        <p:spPr bwMode="auto">
          <a:xfrm>
            <a:off x="5334000" y="5257800"/>
            <a:ext cx="3638550" cy="147633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tx1">
                    <a:lumMod val="65000"/>
                    <a:lumOff val="35000"/>
                  </a:schemeClr>
                </a:solidFill>
                <a:latin typeface="Century Schoolbook" pitchFamily="18" charset="0"/>
              </a:rPr>
              <a:t>What is Sexual Violence?</a:t>
            </a:r>
          </a:p>
        </p:txBody>
      </p:sp>
      <p:sp>
        <p:nvSpPr>
          <p:cNvPr id="2" name="Content Placeholder 1"/>
          <p:cNvSpPr>
            <a:spLocks noGrp="1"/>
          </p:cNvSpPr>
          <p:nvPr>
            <p:ph idx="1"/>
          </p:nvPr>
        </p:nvSpPr>
        <p:spPr/>
        <p:txBody>
          <a:bodyPr/>
          <a:lstStyle/>
          <a:p>
            <a:pPr algn="ctr">
              <a:lnSpc>
                <a:spcPct val="80000"/>
              </a:lnSpc>
              <a:buNone/>
            </a:pPr>
            <a:r>
              <a:rPr lang="en-US" sz="3600" dirty="0">
                <a:solidFill>
                  <a:schemeClr val="accent1">
                    <a:lumMod val="50000"/>
                  </a:schemeClr>
                </a:solidFill>
                <a:latin typeface="Garamond" pitchFamily="18" charset="0"/>
              </a:rPr>
              <a:t>Sexual violence/assault is an abuse of power, designed to humiliate, intimidate or instill fear.</a:t>
            </a:r>
          </a:p>
          <a:p>
            <a:pPr algn="ctr">
              <a:lnSpc>
                <a:spcPct val="80000"/>
              </a:lnSpc>
              <a:buNone/>
            </a:pPr>
            <a:endParaRPr lang="en-US" sz="3600" dirty="0">
              <a:solidFill>
                <a:schemeClr val="accent1">
                  <a:lumMod val="50000"/>
                </a:schemeClr>
              </a:solidFill>
              <a:latin typeface="Garamond" pitchFamily="18" charset="0"/>
            </a:endParaRPr>
          </a:p>
          <a:p>
            <a:pPr algn="ctr">
              <a:lnSpc>
                <a:spcPct val="80000"/>
              </a:lnSpc>
              <a:buNone/>
            </a:pPr>
            <a:r>
              <a:rPr lang="en-US" sz="3600" dirty="0">
                <a:solidFill>
                  <a:schemeClr val="accent1">
                    <a:lumMod val="50000"/>
                  </a:schemeClr>
                </a:solidFill>
                <a:latin typeface="Garamond" pitchFamily="18" charset="0"/>
              </a:rPr>
              <a:t>It refers to any form of non-consensual sexual encounters that are against the victim’</a:t>
            </a:r>
            <a:r>
              <a:rPr lang="en-US" altLang="ja-JP" sz="3600" dirty="0">
                <a:solidFill>
                  <a:schemeClr val="accent1">
                    <a:lumMod val="50000"/>
                  </a:schemeClr>
                </a:solidFill>
                <a:latin typeface="Garamond" pitchFamily="18" charset="0"/>
              </a:rPr>
              <a:t>s will and without his or her consent</a:t>
            </a:r>
            <a:r>
              <a:rPr lang="en-US" altLang="ja-JP" sz="3600" dirty="0">
                <a:solidFill>
                  <a:schemeClr val="accent1">
                    <a:lumMod val="75000"/>
                  </a:schemeClr>
                </a:solidFill>
                <a:latin typeface="Garamond" pitchFamily="18" charset="0"/>
              </a:rPr>
              <a:t>.</a:t>
            </a:r>
            <a:endParaRPr lang="en-US" sz="3600" dirty="0">
              <a:solidFill>
                <a:schemeClr val="accent1">
                  <a:lumMod val="75000"/>
                </a:schemeClr>
              </a:solidFill>
              <a:latin typeface="Garamond" pitchFamily="18" charset="0"/>
            </a:endParaRPr>
          </a:p>
          <a:p>
            <a:endParaRPr lang="en-US" dirty="0"/>
          </a:p>
        </p:txBody>
      </p:sp>
      <p:pic>
        <p:nvPicPr>
          <p:cNvPr id="4" name="Picture 6" descr="https://encrypted-tbn1.gstatic.com/images?q=tbn:ANd9GcSJ0EABVPZ03INQdK_hlb2zeYn8-fbMVfSnV8jnfH2dgys9rm1NOQ">
            <a:hlinkClick r:id="rId2"/>
          </p:cNvPr>
          <p:cNvPicPr>
            <a:picLocks noChangeAspect="1" noChangeArrowheads="1"/>
          </p:cNvPicPr>
          <p:nvPr/>
        </p:nvPicPr>
        <p:blipFill>
          <a:blip r:embed="rId3" cstate="print"/>
          <a:srcRect/>
          <a:stretch>
            <a:fillRect/>
          </a:stretch>
        </p:blipFill>
        <p:spPr bwMode="auto">
          <a:xfrm>
            <a:off x="5334000" y="5181600"/>
            <a:ext cx="3638550" cy="1476331"/>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2621</TotalTime>
  <Words>1169</Words>
  <Application>Microsoft Office PowerPoint</Application>
  <PresentationFormat>On-screen Show (4:3)</PresentationFormat>
  <Paragraphs>155</Paragraphs>
  <Slides>25</Slides>
  <Notes>20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ＭＳ Ｐゴシック</vt:lpstr>
      <vt:lpstr>Amerigo Md BT</vt:lpstr>
      <vt:lpstr>Arial</vt:lpstr>
      <vt:lpstr>Bell MT</vt:lpstr>
      <vt:lpstr>Calibri</vt:lpstr>
      <vt:lpstr>Cambria</vt:lpstr>
      <vt:lpstr>Century Schoolbook</vt:lpstr>
      <vt:lpstr>Garamond</vt:lpstr>
      <vt:lpstr>Lucida Sans Unicode</vt:lpstr>
      <vt:lpstr>Times New Roman</vt:lpstr>
      <vt:lpstr>Verdana</vt:lpstr>
      <vt:lpstr>Wingdings</vt:lpstr>
      <vt:lpstr>Wingdings 2</vt:lpstr>
      <vt:lpstr>Wingdings 3</vt:lpstr>
      <vt:lpstr>Concourse</vt:lpstr>
      <vt:lpstr>Bystander Intervention </vt:lpstr>
      <vt:lpstr>Objectives</vt:lpstr>
      <vt:lpstr>SHARED AGREEMENTS</vt:lpstr>
      <vt:lpstr>AGREE, DISAGREE OR NEUTRAL</vt:lpstr>
      <vt:lpstr>STATEMENT #1</vt:lpstr>
      <vt:lpstr>STATEMENT #2</vt:lpstr>
      <vt:lpstr>STATEMENT #3</vt:lpstr>
      <vt:lpstr>What is Sexual Violence?</vt:lpstr>
      <vt:lpstr>What is Sexual Violence?</vt:lpstr>
      <vt:lpstr>Root Causes of Sexual Violence</vt:lpstr>
      <vt:lpstr>PowerPoint Presentation</vt:lpstr>
      <vt:lpstr>What is a Bystander?</vt:lpstr>
      <vt:lpstr>What is an Active Bystander?</vt:lpstr>
      <vt:lpstr>So if intervening is a good idea:</vt:lpstr>
      <vt:lpstr>Vanderbilt Rape Case: 2013</vt:lpstr>
      <vt:lpstr>5 steps of being an  active bystander</vt:lpstr>
      <vt:lpstr>PowerPoint Presentation</vt:lpstr>
      <vt:lpstr>Direct</vt:lpstr>
      <vt:lpstr>Distract </vt:lpstr>
      <vt:lpstr>Delegate</vt:lpstr>
      <vt:lpstr>Scenarios</vt:lpstr>
      <vt:lpstr>Let’s Brainstorm together…..</vt:lpstr>
      <vt:lpstr>What would you do?</vt:lpstr>
      <vt:lpstr>What would you do?</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Violence  and Consent</dc:title>
  <dc:creator>kmatthews</dc:creator>
  <cp:lastModifiedBy>Emily Kessinger</cp:lastModifiedBy>
  <cp:revision>200</cp:revision>
  <dcterms:created xsi:type="dcterms:W3CDTF">2015-04-09T18:13:41Z</dcterms:created>
  <dcterms:modified xsi:type="dcterms:W3CDTF">2018-12-05T14:56:58Z</dcterms:modified>
</cp:coreProperties>
</file>